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618" r:id="rId2"/>
    <p:sldId id="278" r:id="rId3"/>
    <p:sldId id="295" r:id="rId4"/>
    <p:sldId id="297" r:id="rId5"/>
    <p:sldId id="296" r:id="rId6"/>
    <p:sldId id="298" r:id="rId7"/>
    <p:sldId id="299" r:id="rId8"/>
    <p:sldId id="656" r:id="rId9"/>
    <p:sldId id="319" r:id="rId10"/>
    <p:sldId id="269" r:id="rId11"/>
    <p:sldId id="290" r:id="rId12"/>
    <p:sldId id="658" r:id="rId13"/>
    <p:sldId id="650" r:id="rId14"/>
    <p:sldId id="651" r:id="rId15"/>
    <p:sldId id="652" r:id="rId16"/>
    <p:sldId id="654" r:id="rId17"/>
    <p:sldId id="301" r:id="rId18"/>
    <p:sldId id="657" r:id="rId19"/>
    <p:sldId id="303" r:id="rId20"/>
    <p:sldId id="267" r:id="rId21"/>
    <p:sldId id="293" r:id="rId22"/>
    <p:sldId id="294" r:id="rId23"/>
    <p:sldId id="300" r:id="rId24"/>
    <p:sldId id="302" r:id="rId25"/>
    <p:sldId id="304" r:id="rId26"/>
    <p:sldId id="305" r:id="rId27"/>
    <p:sldId id="306" r:id="rId28"/>
    <p:sldId id="307" r:id="rId29"/>
    <p:sldId id="308" r:id="rId30"/>
    <p:sldId id="309" r:id="rId31"/>
    <p:sldId id="310" r:id="rId32"/>
    <p:sldId id="311" r:id="rId33"/>
    <p:sldId id="313" r:id="rId34"/>
    <p:sldId id="312" r:id="rId35"/>
    <p:sldId id="315" r:id="rId36"/>
    <p:sldId id="316" r:id="rId37"/>
    <p:sldId id="625"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5" d="100"/>
          <a:sy n="105" d="100"/>
        </p:scale>
        <p:origin x="2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那么之前的工作的问题在哪里？本文作者指出，如果</a:t>
            </a:r>
            <a:r>
              <a:rPr lang="en-US" altLang="zh-CN" dirty="0"/>
              <a:t>condition on y</a:t>
            </a:r>
            <a:r>
              <a:rPr lang="zh-CN" altLang="en-US" dirty="0"/>
              <a:t>后所有</a:t>
            </a:r>
            <a:r>
              <a:rPr lang="en-US" altLang="zh-CN" dirty="0"/>
              <a:t>domain</a:t>
            </a:r>
            <a:r>
              <a:rPr lang="zh-CN" altLang="en-US" dirty="0"/>
              <a:t>中</a:t>
            </a:r>
            <a:r>
              <a:rPr lang="en-US" altLang="zh-CN" dirty="0"/>
              <a:t>xc</a:t>
            </a:r>
            <a:r>
              <a:rPr lang="zh-CN" altLang="en-US" dirty="0"/>
              <a:t>的分布都相同，那么之前的工作是没有问题的，但现实中可能会遇到</a:t>
            </a:r>
            <a:r>
              <a:rPr lang="en-US" altLang="zh-CN" dirty="0"/>
              <a:t>xc</a:t>
            </a:r>
            <a:r>
              <a:rPr lang="zh-CN" altLang="en-US" dirty="0"/>
              <a:t>和</a:t>
            </a:r>
            <a:r>
              <a:rPr lang="en-US" altLang="zh-CN" dirty="0"/>
              <a:t>domain</a:t>
            </a:r>
            <a:r>
              <a:rPr lang="zh-CN" altLang="en-US" dirty="0"/>
              <a:t>之前有一个</a:t>
            </a:r>
            <a:r>
              <a:rPr lang="en-US" altLang="zh-CN" dirty="0"/>
              <a:t>confounder</a:t>
            </a:r>
            <a:r>
              <a:rPr lang="zh-CN" altLang="en-US" dirty="0"/>
              <a:t>的情况，这将会导致即使</a:t>
            </a:r>
            <a:r>
              <a:rPr lang="en-US" altLang="zh-CN" dirty="0"/>
              <a:t>condition on y</a:t>
            </a:r>
            <a:r>
              <a:rPr lang="zh-CN" altLang="en-US" dirty="0"/>
              <a:t>，</a:t>
            </a:r>
            <a:r>
              <a:rPr lang="en-US" altLang="zh-CN" dirty="0"/>
              <a:t>xc</a:t>
            </a:r>
            <a:r>
              <a:rPr lang="zh-CN" altLang="en-US" dirty="0"/>
              <a:t>在不同</a:t>
            </a:r>
            <a:r>
              <a:rPr lang="en-US" altLang="zh-CN" dirty="0"/>
              <a:t>domain</a:t>
            </a:r>
            <a:r>
              <a:rPr lang="zh-CN" altLang="en-US" dirty="0"/>
              <a:t>中的分布也是不同的</a:t>
            </a:r>
            <a:endParaRPr lang="en-US" altLang="zh-CN" dirty="0"/>
          </a:p>
          <a:p>
            <a:r>
              <a:rPr lang="zh-CN" altLang="en-US" dirty="0"/>
              <a:t>为了解决这个问题，于是作者提出了</a:t>
            </a:r>
            <a:r>
              <a:rPr lang="en-US" altLang="zh-CN" dirty="0"/>
              <a:t>Object</a:t>
            </a:r>
            <a:r>
              <a:rPr lang="zh-CN" altLang="en-US" dirty="0"/>
              <a:t>这个概念，还记得</a:t>
            </a:r>
            <a:r>
              <a:rPr lang="en-US" altLang="zh-CN" dirty="0"/>
              <a:t>Object</a:t>
            </a:r>
            <a:r>
              <a:rPr lang="zh-CN" altLang="en-US" dirty="0"/>
              <a:t>就是一个包含了</a:t>
            </a:r>
            <a:r>
              <a:rPr lang="en-US" altLang="zh-CN" dirty="0"/>
              <a:t>xc</a:t>
            </a:r>
            <a:r>
              <a:rPr lang="zh-CN" altLang="en-US" dirty="0"/>
              <a:t>相同的样本的集合，它与</a:t>
            </a:r>
            <a:r>
              <a:rPr lang="en-US" altLang="zh-CN" dirty="0"/>
              <a:t>domain</a:t>
            </a:r>
            <a:r>
              <a:rPr lang="zh-CN" altLang="en-US" dirty="0"/>
              <a:t>之间用虚线连接，这在</a:t>
            </a:r>
            <a:r>
              <a:rPr lang="en-US" altLang="zh-CN" dirty="0"/>
              <a:t>intervention</a:t>
            </a:r>
            <a:r>
              <a:rPr lang="zh-CN" altLang="en-US" dirty="0"/>
              <a:t>中老师讲过</a:t>
            </a:r>
            <a:endParaRPr lang="en-US" altLang="zh-CN" dirty="0"/>
          </a:p>
          <a:p>
            <a:r>
              <a:rPr lang="zh-CN" altLang="en-US" dirty="0"/>
              <a:t>在这种</a:t>
            </a:r>
            <a:r>
              <a:rPr lang="en-US" altLang="zh-CN" dirty="0"/>
              <a:t>causal graph</a:t>
            </a:r>
            <a:r>
              <a:rPr lang="zh-CN" altLang="en-US" dirty="0"/>
              <a:t>中之前的前提假设就是错误的，因此学出的模型也没有很好的泛化性，如右图所示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6F2864-E0EF-4E70-A7F4-2B86DC303F0F}" type="datetime1">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24950" y="6356350"/>
            <a:ext cx="2743200" cy="365125"/>
          </a:xfrm>
        </p:spPr>
        <p:txBody>
          <a:bodyPr/>
          <a:lstStyle>
            <a:lvl1pPr>
              <a:defRPr>
                <a:solidFill>
                  <a:schemeClr val="bg1">
                    <a:lumMod val="75000"/>
                  </a:schemeClr>
                </a:solidFill>
                <a:latin typeface="Arial" panose="020B0604020202020204" pitchFamily="34" charset="0"/>
                <a:cs typeface="Arial" panose="020B0604020202020204" pitchFamily="34" charset="0"/>
              </a:defRPr>
            </a:lvl1pPr>
          </a:lstStyle>
          <a:p>
            <a:fld id="{CCBA9D17-A0D3-409F-BFF9-E5BAE63FEE36}"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0D2EE-5E42-4C74-BD66-3934CD038B3B}" type="datetime1">
              <a:rPr lang="zh-CN" altLang="en-US" smtClean="0"/>
              <a:t>2024/5/21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9D17-A0D3-409F-BFF9-E5BAE63FEE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0.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5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xml"/><Relationship Id="rId7" Type="http://schemas.openxmlformats.org/officeDocument/2006/relationships/image" Target="../media/image5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1.png"/><Relationship Id="rId4" Type="http://schemas.openxmlformats.org/officeDocument/2006/relationships/notesSlide" Target="../notesSlides/notesSlide18.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xml"/><Relationship Id="rId7" Type="http://schemas.openxmlformats.org/officeDocument/2006/relationships/image" Target="../media/image59.png"/><Relationship Id="rId12" Type="http://schemas.openxmlformats.org/officeDocument/2006/relationships/image" Target="../media/image6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1.png"/><Relationship Id="rId10" Type="http://schemas.openxmlformats.org/officeDocument/2006/relationships/image" Target="../media/image63.png"/><Relationship Id="rId4" Type="http://schemas.openxmlformats.org/officeDocument/2006/relationships/notesSlide" Target="../notesSlides/notesSlide21.xm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1.xml"/><Relationship Id="rId7" Type="http://schemas.openxmlformats.org/officeDocument/2006/relationships/image" Target="../media/image6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8.png"/><Relationship Id="rId5" Type="http://schemas.openxmlformats.org/officeDocument/2006/relationships/image" Target="../media/image1.png"/><Relationship Id="rId10" Type="http://schemas.openxmlformats.org/officeDocument/2006/relationships/image" Target="../media/image59.png"/><Relationship Id="rId4" Type="http://schemas.openxmlformats.org/officeDocument/2006/relationships/notesSlide" Target="../notesSlides/notesSlide22.xml"/><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1.xml"/><Relationship Id="rId7" Type="http://schemas.openxmlformats.org/officeDocument/2006/relationships/image" Target="../media/image7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4.png"/><Relationship Id="rId5" Type="http://schemas.openxmlformats.org/officeDocument/2006/relationships/image" Target="../media/image1.png"/><Relationship Id="rId4" Type="http://schemas.openxmlformats.org/officeDocument/2006/relationships/notesSlide" Target="../notesSlides/notesSlide24.xml"/><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7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7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77.png"/><Relationship Id="rId5" Type="http://schemas.openxmlformats.org/officeDocument/2006/relationships/image" Target="../media/image80.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7.xml"/><Relationship Id="rId7" Type="http://schemas.openxmlformats.org/officeDocument/2006/relationships/image" Target="../media/image8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png"/><Relationship Id="rId11" Type="http://schemas.openxmlformats.org/officeDocument/2006/relationships/image" Target="../media/image86.png"/><Relationship Id="rId5" Type="http://schemas.openxmlformats.org/officeDocument/2006/relationships/notesSlide" Target="../notesSlides/notesSlide29.xml"/><Relationship Id="rId10" Type="http://schemas.openxmlformats.org/officeDocument/2006/relationships/image" Target="../media/image81.png"/><Relationship Id="rId4" Type="http://schemas.openxmlformats.org/officeDocument/2006/relationships/slideLayout" Target="../slideLayouts/slideLayout1.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8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1.xml"/><Relationship Id="rId7" Type="http://schemas.openxmlformats.org/officeDocument/2006/relationships/image" Target="../media/image8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4.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2859464" y="200010"/>
            <a:ext cx="6473072" cy="6457980"/>
            <a:chOff x="2105799" y="20055838"/>
            <a:chExt cx="6748090" cy="6732363"/>
          </a:xfrm>
          <a:solidFill>
            <a:schemeClr val="bg1">
              <a:lumMod val="85000"/>
              <a:alpha val="20000"/>
            </a:schemeClr>
          </a:solidFill>
        </p:grpSpPr>
        <p:sp>
          <p:nvSpPr>
            <p:cNvPr id="96"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0"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1"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2"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3"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4"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5"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6"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7"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8"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9"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0"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9" name="组合 118"/>
          <p:cNvGrpSpPr/>
          <p:nvPr/>
        </p:nvGrpSpPr>
        <p:grpSpPr>
          <a:xfrm>
            <a:off x="5371741" y="375946"/>
            <a:ext cx="1448518" cy="1445140"/>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43" name="矩形 142"/>
          <p:cNvSpPr/>
          <p:nvPr/>
        </p:nvSpPr>
        <p:spPr>
          <a:xfrm>
            <a:off x="1114269" y="1954249"/>
            <a:ext cx="9963463" cy="2240422"/>
          </a:xfrm>
          <a:prstGeom prst="rect">
            <a:avLst/>
          </a:prstGeom>
          <a:effectLst>
            <a:outerShdw blurRad="63500" sx="102000" sy="102000" algn="ctr" rotWithShape="0">
              <a:prstClr val="black">
                <a:alpha val="40000"/>
              </a:prstClr>
            </a:outerShdw>
          </a:effectLst>
        </p:spPr>
        <p:txBody>
          <a:bodyPr wrap="square">
            <a:spAutoFit/>
          </a:bodyPr>
          <a:lstStyle/>
          <a:p>
            <a:pPr lvl="0" algn="ctr">
              <a:lnSpc>
                <a:spcPct val="120000"/>
              </a:lnSpc>
              <a:defRPr/>
            </a:pPr>
            <a:r>
              <a:rPr lang="en-US" altLang="zh-CN" sz="4000" b="1" spc="300" dirty="0">
                <a:solidFill>
                  <a:schemeClr val="accent1"/>
                </a:solidFill>
                <a:latin typeface="Arial" panose="020B0604020202020204" pitchFamily="34" charset="0"/>
                <a:ea typeface="微软雅黑" panose="020B0503020204020204" charset="-122"/>
                <a:cs typeface="+mn-ea"/>
                <a:sym typeface="Arial" panose="020B0604020202020204" pitchFamily="34" charset="0"/>
              </a:rPr>
              <a:t>On Domain Generalization, Representation Learning and Causality</a:t>
            </a:r>
          </a:p>
        </p:txBody>
      </p:sp>
      <p:grpSp>
        <p:nvGrpSpPr>
          <p:cNvPr id="144" name="组合 143"/>
          <p:cNvGrpSpPr/>
          <p:nvPr/>
        </p:nvGrpSpPr>
        <p:grpSpPr>
          <a:xfrm>
            <a:off x="4172186" y="4524721"/>
            <a:ext cx="3045140" cy="738152"/>
            <a:chOff x="3882711" y="5955615"/>
            <a:chExt cx="3505337" cy="738152"/>
          </a:xfrm>
        </p:grpSpPr>
        <p:sp>
          <p:nvSpPr>
            <p:cNvPr id="145" name="文本框 144"/>
            <p:cNvSpPr txBox="1"/>
            <p:nvPr/>
          </p:nvSpPr>
          <p:spPr>
            <a:xfrm>
              <a:off x="4351940" y="5955615"/>
              <a:ext cx="3036108"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姓名</a:t>
              </a:r>
              <a:r>
                <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mn-ea"/>
                  <a:sym typeface="Arial" panose="020B0604020202020204" pitchFamily="34" charset="0"/>
                </a:rPr>
                <a:t>：</a:t>
              </a:r>
              <a:r>
                <a:rPr lang="zh-CN" altLang="en-US"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王启迅</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7" name="文本框 146"/>
            <p:cNvSpPr txBox="1"/>
            <p:nvPr/>
          </p:nvSpPr>
          <p:spPr>
            <a:xfrm>
              <a:off x="3882711" y="6324435"/>
              <a:ext cx="30361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学院：智能学院</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148" name="文本框 147"/>
          <p:cNvSpPr txBox="1"/>
          <p:nvPr/>
        </p:nvSpPr>
        <p:spPr>
          <a:xfrm>
            <a:off x="4396033" y="6109993"/>
            <a:ext cx="3399934"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white">
                    <a:lumMod val="50000"/>
                  </a:prstClr>
                </a:solidFill>
                <a:latin typeface="Arial" panose="020B0604020202020204" pitchFamily="34" charset="0"/>
                <a:ea typeface="微软雅黑" panose="020B0503020204020204" charset="-122"/>
                <a:cs typeface="+mn-ea"/>
                <a:sym typeface="Arial" panose="020B0604020202020204" pitchFamily="34" charset="0"/>
              </a:rPr>
              <a:t>Final Presentation</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6" name="组合 5"/>
          <p:cNvGrpSpPr/>
          <p:nvPr/>
        </p:nvGrpSpPr>
        <p:grpSpPr>
          <a:xfrm>
            <a:off x="2106891" y="6288048"/>
            <a:ext cx="7978219" cy="0"/>
            <a:chOff x="2158738" y="6288048"/>
            <a:chExt cx="7978219" cy="0"/>
          </a:xfrm>
        </p:grpSpPr>
        <p:cxnSp>
          <p:nvCxnSpPr>
            <p:cNvPr id="5" name="直接连接符 4"/>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sp>
        <p:nvSpPr>
          <p:cNvPr id="2" name="文本框 1"/>
          <p:cNvSpPr txBox="1"/>
          <p:nvPr/>
        </p:nvSpPr>
        <p:spPr>
          <a:xfrm>
            <a:off x="4671622" y="5345614"/>
            <a:ext cx="263751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2024.05.21</a:t>
            </a: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6" name="标题 5"/>
          <p:cNvSpPr>
            <a:spLocks noGrp="1"/>
          </p:cNvSpPr>
          <p:nvPr>
            <p:ph type="title"/>
          </p:nvPr>
        </p:nvSpPr>
        <p:spPr/>
        <p:txBody>
          <a:bodyPr/>
          <a:lstStyle/>
          <a:p>
            <a:r>
              <a:rPr lang="en-US" altLang="zh-CN" dirty="0">
                <a:sym typeface="Arial" panose="020B0604020202020204" pitchFamily="34" charset="0"/>
              </a:rPr>
              <a:t>2.1 Related Work – terms and notations</a:t>
            </a:r>
            <a:endParaRPr lang="zh-CN" altLang="en-US" dirty="0">
              <a:sym typeface="Arial" panose="020B0604020202020204" pitchFamily="34" charset="0"/>
            </a:endParaRPr>
          </a:p>
        </p:txBody>
      </p:sp>
      <p:sp>
        <p:nvSpPr>
          <p:cNvPr id="7" name="文本占位符 6"/>
          <p:cNvSpPr>
            <a:spLocks noGrp="1"/>
          </p:cNvSpPr>
          <p:nvPr>
            <p:ph type="body" sz="quarter" idx="10"/>
          </p:nvPr>
        </p:nvSpPr>
        <p:spPr/>
        <p:txBody>
          <a:bodyPr/>
          <a:lstStyle/>
          <a:p>
            <a:r>
              <a:rPr lang="en-US" altLang="zh-CN" dirty="0">
                <a:sym typeface="Arial" panose="020B0604020202020204" pitchFamily="34" charset="0"/>
              </a:rPr>
              <a:t>Define some terms and notations</a:t>
            </a:r>
            <a:endParaRPr lang="zh-CN" altLang="en-US" dirty="0">
              <a:sym typeface="Arial" panose="020B0604020202020204" pitchFamily="34" charset="0"/>
            </a:endParaRPr>
          </a:p>
        </p:txBody>
      </p:sp>
      <p:sp>
        <p:nvSpPr>
          <p:cNvPr id="39" name="Oval 17"/>
          <p:cNvSpPr/>
          <p:nvPr/>
        </p:nvSpPr>
        <p:spPr>
          <a:xfrm>
            <a:off x="2266868" y="2258374"/>
            <a:ext cx="641266"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cxnSp>
        <p:nvCxnSpPr>
          <p:cNvPr id="58" name="Elbow Connector 8"/>
          <p:cNvCxnSpPr/>
          <p:nvPr/>
        </p:nvCxnSpPr>
        <p:spPr>
          <a:xfrm rot="10800000" flipV="1">
            <a:off x="1889835" y="2617788"/>
            <a:ext cx="391766" cy="316748"/>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0" name="TextBox 23"/>
          <p:cNvSpPr txBox="1"/>
          <p:nvPr/>
        </p:nvSpPr>
        <p:spPr>
          <a:xfrm>
            <a:off x="1730075" y="3882361"/>
            <a:ext cx="2269862" cy="1126864"/>
          </a:xfrm>
          <a:prstGeom prst="rect">
            <a:avLst/>
          </a:prstGeom>
          <a:noFill/>
        </p:spPr>
        <p:txBody>
          <a:bodyPr wrap="square" lIns="63898" tIns="31949" rIns="63898" bIns="31949" rtlCol="0">
            <a:spAutoFit/>
          </a:bodyPr>
          <a:lstStyle/>
          <a:p>
            <a:pPr>
              <a:lnSpc>
                <a:spcPct val="150000"/>
              </a:lnSpc>
            </a:pPr>
            <a:r>
              <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A specific environment which can effect the data samples.</a:t>
            </a:r>
            <a:endParaRPr lang="en-GB"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71" name="TextBox 24"/>
              <p:cNvSpPr txBox="1"/>
              <p:nvPr/>
            </p:nvSpPr>
            <p:spPr>
              <a:xfrm>
                <a:off x="1730075" y="3463455"/>
                <a:ext cx="2916569" cy="310743"/>
              </a:xfrm>
              <a:prstGeom prst="rect">
                <a:avLst/>
              </a:prstGeom>
              <a:noFill/>
            </p:spPr>
            <p:txBody>
              <a:bodyPr wrap="square" lIns="63898" tIns="31949" rIns="63898" bIns="31949" rtlCol="0">
                <a:spAutoFit/>
              </a:bodyPr>
              <a:lstStyle/>
              <a:p>
                <a:r>
                  <a:rPr lang="en-US" altLang="zh-CN"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Domain </a:t>
                </a:r>
                <a14:m>
                  <m:oMath xmlns:m="http://schemas.openxmlformats.org/officeDocument/2006/math">
                    <m:r>
                      <a:rPr lang="en-US" altLang="zh-CN" sz="1600" b="1"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𝑫</m:t>
                    </m:r>
                  </m:oMath>
                </a14:m>
                <a:endParaRPr lang="en-US" altLang="zh-CN"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Choice>
        <mc:Fallback>
          <p:sp>
            <p:nvSpPr>
              <p:cNvPr id="71" name="TextBox 24"/>
              <p:cNvSpPr txBox="1">
                <a:spLocks noRot="1" noChangeAspect="1" noMove="1" noResize="1" noEditPoints="1" noAdjustHandles="1" noChangeArrowheads="1" noChangeShapeType="1" noTextEdit="1"/>
              </p:cNvSpPr>
              <p:nvPr/>
            </p:nvSpPr>
            <p:spPr>
              <a:xfrm>
                <a:off x="1730075" y="3463455"/>
                <a:ext cx="2916569" cy="310743"/>
              </a:xfrm>
              <a:prstGeom prst="rect">
                <a:avLst/>
              </a:prstGeom>
              <a:blipFill>
                <a:blip r:embed="rId3"/>
                <a:stretch>
                  <a:fillRect l="-2092" t="-9804" b="-29412"/>
                </a:stretch>
              </a:blipFill>
            </p:spPr>
            <p:txBody>
              <a:bodyPr/>
              <a:lstStyle/>
              <a:p>
                <a:r>
                  <a:rPr lang="zh-CN" altLang="en-US">
                    <a:noFill/>
                  </a:rPr>
                  <a:t> </a:t>
                </a:r>
              </a:p>
            </p:txBody>
          </p:sp>
        </mc:Fallback>
      </mc:AlternateContent>
      <p:sp>
        <p:nvSpPr>
          <p:cNvPr id="56" name="Oval 34"/>
          <p:cNvSpPr/>
          <p:nvPr/>
        </p:nvSpPr>
        <p:spPr>
          <a:xfrm>
            <a:off x="5792984" y="2258374"/>
            <a:ext cx="641265"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cxnSp>
        <p:nvCxnSpPr>
          <p:cNvPr id="59" name="Elbow Connector 53"/>
          <p:cNvCxnSpPr/>
          <p:nvPr/>
        </p:nvCxnSpPr>
        <p:spPr>
          <a:xfrm rot="10800000" flipV="1">
            <a:off x="5408495" y="2622517"/>
            <a:ext cx="391766" cy="316747"/>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72" name="TextBox 23"/>
          <p:cNvSpPr txBox="1"/>
          <p:nvPr/>
        </p:nvSpPr>
        <p:spPr>
          <a:xfrm>
            <a:off x="5304470" y="3883862"/>
            <a:ext cx="1909246" cy="1126864"/>
          </a:xfrm>
          <a:prstGeom prst="rect">
            <a:avLst/>
          </a:prstGeom>
          <a:noFill/>
        </p:spPr>
        <p:txBody>
          <a:bodyPr wrap="square" lIns="63898" tIns="31949" rIns="63898" bIns="31949" rtlCol="0">
            <a:spAutoFit/>
          </a:bodyPr>
          <a:lstStyle/>
          <a:p>
            <a:pPr>
              <a:lnSpc>
                <a:spcPct val="150000"/>
              </a:lnSpc>
            </a:pPr>
            <a:r>
              <a:rPr lang="en-GB"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Features which is independent of the domain.</a:t>
            </a:r>
            <a:endPar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73" name="TextBox 24"/>
              <p:cNvSpPr txBox="1"/>
              <p:nvPr/>
            </p:nvSpPr>
            <p:spPr>
              <a:xfrm>
                <a:off x="5304470" y="3464956"/>
                <a:ext cx="2391730" cy="556965"/>
              </a:xfrm>
              <a:prstGeom prst="rect">
                <a:avLst/>
              </a:prstGeom>
              <a:noFill/>
            </p:spPr>
            <p:txBody>
              <a:bodyPr wrap="square" lIns="63898" tIns="31949" rIns="63898" bIns="31949" rtlCol="0">
                <a:spAutoFit/>
              </a:bodyPr>
              <a:lstStyle/>
              <a:p>
                <a:r>
                  <a:rPr lang="en-US" altLang="zh-CN"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Causal feature </a:t>
                </a:r>
                <a14:m>
                  <m:oMath xmlns:m="http://schemas.openxmlformats.org/officeDocument/2006/math">
                    <m:sSub>
                      <m:sSubPr>
                        <m:ctrlPr>
                          <a:rPr lang="en-US" altLang="zh-CN" sz="1600" b="1"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ctrlPr>
                      </m:sSubPr>
                      <m:e>
                        <m:r>
                          <a:rPr lang="en-US" altLang="zh-CN" sz="1600" b="1"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𝑿</m:t>
                        </m:r>
                      </m:e>
                      <m:sub>
                        <m:r>
                          <a:rPr lang="en-US" altLang="zh-CN" sz="1600" b="1"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𝒄</m:t>
                        </m:r>
                      </m:sub>
                    </m:sSub>
                  </m:oMath>
                </a14:m>
                <a:endParaRPr lang="en-US" altLang="zh-CN"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a:p>
                <a:endParaRPr lang="zh-CN" altLang="en-US"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Choice>
        <mc:Fallback xmlns="">
          <p:sp>
            <p:nvSpPr>
              <p:cNvPr id="73" name="TextBox 24"/>
              <p:cNvSpPr txBox="1">
                <a:spLocks noRot="1" noChangeAspect="1" noMove="1" noResize="1" noEditPoints="1" noAdjustHandles="1" noChangeArrowheads="1" noChangeShapeType="1" noTextEdit="1"/>
              </p:cNvSpPr>
              <p:nvPr/>
            </p:nvSpPr>
            <p:spPr>
              <a:xfrm>
                <a:off x="5304470" y="3464956"/>
                <a:ext cx="2391730" cy="556965"/>
              </a:xfrm>
              <a:prstGeom prst="rect">
                <a:avLst/>
              </a:prstGeom>
              <a:blipFill rotWithShape="1">
                <a:blip r:embed="rId4"/>
                <a:stretch>
                  <a:fillRect l="-13" t="-71" b="84"/>
                </a:stretch>
              </a:blipFill>
            </p:spPr>
            <p:txBody>
              <a:bodyPr/>
              <a:lstStyle/>
              <a:p>
                <a:r>
                  <a:rPr lang="zh-CN" altLang="en-US">
                    <a:noFill/>
                  </a:rPr>
                  <a:t> </a:t>
                </a:r>
              </a:p>
            </p:txBody>
          </p:sp>
        </mc:Fallback>
      </mc:AlternateContent>
      <p:sp>
        <p:nvSpPr>
          <p:cNvPr id="45" name="Oval 23"/>
          <p:cNvSpPr/>
          <p:nvPr/>
        </p:nvSpPr>
        <p:spPr>
          <a:xfrm>
            <a:off x="9264147" y="2244713"/>
            <a:ext cx="641264" cy="638407"/>
          </a:xfrm>
          <a:prstGeom prst="ellipse">
            <a:avLst/>
          </a:prstGeom>
          <a:solidFill>
            <a:srgbClr val="9A000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cxnSp>
        <p:nvCxnSpPr>
          <p:cNvPr id="60" name="Elbow Connector 54"/>
          <p:cNvCxnSpPr/>
          <p:nvPr/>
        </p:nvCxnSpPr>
        <p:spPr>
          <a:xfrm rot="10800000" flipV="1">
            <a:off x="8883166" y="2612186"/>
            <a:ext cx="391766" cy="316747"/>
          </a:xfrm>
          <a:prstGeom prst="bentConnector3">
            <a:avLst>
              <a:gd name="adj1" fmla="val 50000"/>
            </a:avLst>
          </a:prstGeom>
          <a:ln w="9525">
            <a:solidFill>
              <a:srgbClr val="9A000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23"/>
              <p:cNvSpPr txBox="1"/>
              <p:nvPr/>
            </p:nvSpPr>
            <p:spPr>
              <a:xfrm>
                <a:off x="8780508" y="3882361"/>
                <a:ext cx="2391730" cy="1126864"/>
              </a:xfrm>
              <a:prstGeom prst="rect">
                <a:avLst/>
              </a:prstGeom>
              <a:noFill/>
            </p:spPr>
            <p:txBody>
              <a:bodyPr wrap="square" lIns="63898" tIns="31949" rIns="63898" bIns="31949" rtlCol="0">
                <a:spAutoFit/>
              </a:bodyPr>
              <a:lstStyle/>
              <a:p>
                <a:pPr>
                  <a:lnSpc>
                    <a:spcPct val="150000"/>
                  </a:lnSpc>
                </a:pPr>
                <a:r>
                  <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A set of inputs </a:t>
                </a:r>
                <a14:m>
                  <m:oMath xmlns:m="http://schemas.openxmlformats.org/officeDocument/2006/math">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m:t>
                    </m:r>
                    <m:sSub>
                      <m:sSubPr>
                        <m:ctrlP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ctrlPr>
                      </m:sSubPr>
                      <m:e>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𝑋</m:t>
                        </m:r>
                      </m:e>
                      <m:sub>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𝑖</m:t>
                        </m:r>
                      </m:sub>
                    </m:sSub>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 </m:t>
                    </m:r>
                    <m:sSub>
                      <m:sSubPr>
                        <m:ctrlP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ctrlPr>
                      </m:sSubPr>
                      <m:e>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𝑌</m:t>
                        </m:r>
                      </m:e>
                      <m:sub>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𝑖</m:t>
                        </m:r>
                      </m:sub>
                    </m:sSub>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m:t>
                    </m:r>
                  </m:oMath>
                </a14:m>
                <a:r>
                  <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 </a:t>
                </a:r>
              </a:p>
              <a:p>
                <a:pPr>
                  <a:lnSpc>
                    <a:spcPct val="150000"/>
                  </a:lnSpc>
                </a:pPr>
                <a:r>
                  <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that share the same causal features </a:t>
                </a:r>
                <a14:m>
                  <m:oMath xmlns:m="http://schemas.openxmlformats.org/officeDocument/2006/math">
                    <m:sSub>
                      <m:sSubPr>
                        <m:ctrlP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ctrlPr>
                      </m:sSubPr>
                      <m:e>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𝑋</m:t>
                        </m:r>
                      </m:e>
                      <m:sub>
                        <m:r>
                          <a:rPr lang="en-US" altLang="zh-CN" sz="1600" b="0"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𝑐</m:t>
                        </m:r>
                      </m:sub>
                    </m:sSub>
                  </m:oMath>
                </a14:m>
                <a:r>
                  <a:rPr lang="en-US"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a:t>
                </a:r>
                <a:endParaRPr lang="en-GB" altLang="zh-CN" sz="1600"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Choice>
        <mc:Fallback xmlns="">
          <p:sp>
            <p:nvSpPr>
              <p:cNvPr id="74" name="TextBox 23"/>
              <p:cNvSpPr txBox="1">
                <a:spLocks noRot="1" noChangeAspect="1" noMove="1" noResize="1" noEditPoints="1" noAdjustHandles="1" noChangeArrowheads="1" noChangeShapeType="1" noTextEdit="1"/>
              </p:cNvSpPr>
              <p:nvPr/>
            </p:nvSpPr>
            <p:spPr>
              <a:xfrm>
                <a:off x="8780508" y="3882361"/>
                <a:ext cx="2391730" cy="1126864"/>
              </a:xfrm>
              <a:prstGeom prst="rect">
                <a:avLst/>
              </a:prstGeom>
              <a:blipFill rotWithShape="1">
                <a:blip r:embed="rId5"/>
                <a:stretch>
                  <a:fillRect l="-15" t="-54" r="2" b="-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Box 24"/>
              <p:cNvSpPr txBox="1"/>
              <p:nvPr/>
            </p:nvSpPr>
            <p:spPr>
              <a:xfrm>
                <a:off x="8780507" y="3463455"/>
                <a:ext cx="1854670" cy="310743"/>
              </a:xfrm>
              <a:prstGeom prst="rect">
                <a:avLst/>
              </a:prstGeom>
              <a:noFill/>
            </p:spPr>
            <p:txBody>
              <a:bodyPr wrap="square" lIns="63898" tIns="31949" rIns="63898" bIns="31949" rtlCol="0">
                <a:spAutoFit/>
              </a:bodyPr>
              <a:lstStyle/>
              <a:p>
                <a:r>
                  <a:rPr lang="en-US" altLang="zh-CN"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rPr>
                  <a:t>Object </a:t>
                </a:r>
                <a14:m>
                  <m:oMath xmlns:m="http://schemas.openxmlformats.org/officeDocument/2006/math">
                    <m:r>
                      <a:rPr lang="en-US" altLang="zh-CN" sz="1600" b="1" i="1" smtClean="0">
                        <a:solidFill>
                          <a:schemeClr val="tx1">
                            <a:lumMod val="85000"/>
                            <a:lumOff val="15000"/>
                          </a:schemeClr>
                        </a:solidFill>
                        <a:latin typeface="Cambria Math" panose="02040503050406030204" pitchFamily="18" charset="0"/>
                        <a:ea typeface="微软雅黑" panose="020B0503020204020204" charset="-122"/>
                        <a:cs typeface="+mn-ea"/>
                        <a:sym typeface="Arial" panose="020B0604020202020204" pitchFamily="34" charset="0"/>
                      </a:rPr>
                      <m:t>𝑶</m:t>
                    </m:r>
                  </m:oMath>
                </a14:m>
                <a:endParaRPr lang="zh-CN" altLang="en-US" sz="1600" b="1" dirty="0">
                  <a:solidFill>
                    <a:schemeClr val="tx1">
                      <a:lumMod val="85000"/>
                      <a:lumOff val="15000"/>
                    </a:schemeClr>
                  </a:solidFill>
                  <a:latin typeface="Arial" panose="020B0604020202020204" pitchFamily="34" charset="0"/>
                  <a:ea typeface="微软雅黑" panose="020B0503020204020204" charset="-122"/>
                  <a:cs typeface="+mn-ea"/>
                  <a:sym typeface="Arial" panose="020B0604020202020204" pitchFamily="34" charset="0"/>
                </a:endParaRPr>
              </a:p>
            </p:txBody>
          </p:sp>
        </mc:Choice>
        <mc:Fallback xmlns="">
          <p:sp>
            <p:nvSpPr>
              <p:cNvPr id="75" name="TextBox 24"/>
              <p:cNvSpPr txBox="1">
                <a:spLocks noRot="1" noChangeAspect="1" noMove="1" noResize="1" noEditPoints="1" noAdjustHandles="1" noChangeArrowheads="1" noChangeShapeType="1" noTextEdit="1"/>
              </p:cNvSpPr>
              <p:nvPr/>
            </p:nvSpPr>
            <p:spPr>
              <a:xfrm>
                <a:off x="8780507" y="3463455"/>
                <a:ext cx="1854670" cy="310743"/>
              </a:xfrm>
              <a:prstGeom prst="rect">
                <a:avLst/>
              </a:prstGeom>
              <a:blipFill rotWithShape="1">
                <a:blip r:embed="rId6"/>
                <a:stretch>
                  <a:fillRect l="-20" t="-53" r="11" b="126"/>
                </a:stretch>
              </a:blipFill>
            </p:spPr>
            <p:txBody>
              <a:bodyPr/>
              <a:lstStyle/>
              <a:p>
                <a:r>
                  <a:rPr lang="zh-CN" altLang="en-US">
                    <a:noFill/>
                  </a:rPr>
                  <a:t> </a:t>
                </a:r>
              </a:p>
            </p:txBody>
          </p:sp>
        </mc:Fallback>
      </mc:AlternateContent>
      <p:sp>
        <p:nvSpPr>
          <p:cNvPr id="62" name="pointer-spot-tool-for-maps_40028"/>
          <p:cNvSpPr>
            <a:spLocks noChangeAspect="1"/>
          </p:cNvSpPr>
          <p:nvPr/>
        </p:nvSpPr>
        <p:spPr bwMode="auto">
          <a:xfrm>
            <a:off x="2436549" y="2389608"/>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86" name="pointer-spot-tool-for-maps_40028"/>
          <p:cNvSpPr>
            <a:spLocks noChangeAspect="1"/>
          </p:cNvSpPr>
          <p:nvPr/>
        </p:nvSpPr>
        <p:spPr bwMode="auto">
          <a:xfrm>
            <a:off x="5948072" y="2414132"/>
            <a:ext cx="295856" cy="326889"/>
          </a:xfrm>
          <a:custGeom>
            <a:avLst/>
            <a:gdLst>
              <a:gd name="T0" fmla="*/ 2925 w 3748"/>
              <a:gd name="T1" fmla="*/ 2500 h 4147"/>
              <a:gd name="T2" fmla="*/ 2372 w 3748"/>
              <a:gd name="T3" fmla="*/ 2715 h 4147"/>
              <a:gd name="T4" fmla="*/ 1596 w 3748"/>
              <a:gd name="T5" fmla="*/ 2357 h 4147"/>
              <a:gd name="T6" fmla="*/ 1647 w 3748"/>
              <a:gd name="T7" fmla="*/ 2073 h 4147"/>
              <a:gd name="T8" fmla="*/ 1595 w 3748"/>
              <a:gd name="T9" fmla="*/ 1786 h 4147"/>
              <a:gd name="T10" fmla="*/ 2369 w 3748"/>
              <a:gd name="T11" fmla="*/ 1429 h 4147"/>
              <a:gd name="T12" fmla="*/ 2925 w 3748"/>
              <a:gd name="T13" fmla="*/ 1646 h 4147"/>
              <a:gd name="T14" fmla="*/ 3748 w 3748"/>
              <a:gd name="T15" fmla="*/ 823 h 4147"/>
              <a:gd name="T16" fmla="*/ 2925 w 3748"/>
              <a:gd name="T17" fmla="*/ 0 h 4147"/>
              <a:gd name="T18" fmla="*/ 2102 w 3748"/>
              <a:gd name="T19" fmla="*/ 823 h 4147"/>
              <a:gd name="T20" fmla="*/ 2143 w 3748"/>
              <a:gd name="T21" fmla="*/ 1078 h 4147"/>
              <a:gd name="T22" fmla="*/ 1352 w 3748"/>
              <a:gd name="T23" fmla="*/ 1443 h 4147"/>
              <a:gd name="T24" fmla="*/ 824 w 3748"/>
              <a:gd name="T25" fmla="*/ 1250 h 4147"/>
              <a:gd name="T26" fmla="*/ 0 w 3748"/>
              <a:gd name="T27" fmla="*/ 2073 h 4147"/>
              <a:gd name="T28" fmla="*/ 824 w 3748"/>
              <a:gd name="T29" fmla="*/ 2896 h 4147"/>
              <a:gd name="T30" fmla="*/ 1355 w 3748"/>
              <a:gd name="T31" fmla="*/ 2701 h 4147"/>
              <a:gd name="T32" fmla="*/ 2144 w 3748"/>
              <a:gd name="T33" fmla="*/ 3065 h 4147"/>
              <a:gd name="T34" fmla="*/ 2102 w 3748"/>
              <a:gd name="T35" fmla="*/ 3324 h 4147"/>
              <a:gd name="T36" fmla="*/ 2925 w 3748"/>
              <a:gd name="T37" fmla="*/ 4147 h 4147"/>
              <a:gd name="T38" fmla="*/ 3748 w 3748"/>
              <a:gd name="T39" fmla="*/ 3324 h 4147"/>
              <a:gd name="T40" fmla="*/ 2925 w 3748"/>
              <a:gd name="T41" fmla="*/ 2500 h 4147"/>
              <a:gd name="T42" fmla="*/ 2925 w 3748"/>
              <a:gd name="T43" fmla="*/ 3733 h 4147"/>
              <a:gd name="T44" fmla="*/ 2515 w 3748"/>
              <a:gd name="T45" fmla="*/ 3324 h 4147"/>
              <a:gd name="T46" fmla="*/ 2925 w 3748"/>
              <a:gd name="T47" fmla="*/ 2914 h 4147"/>
              <a:gd name="T48" fmla="*/ 3335 w 3748"/>
              <a:gd name="T49" fmla="*/ 3324 h 4147"/>
              <a:gd name="T50" fmla="*/ 2925 w 3748"/>
              <a:gd name="T51" fmla="*/ 3733 h 4147"/>
              <a:gd name="T52" fmla="*/ 2925 w 3748"/>
              <a:gd name="T53" fmla="*/ 1233 h 4147"/>
              <a:gd name="T54" fmla="*/ 2515 w 3748"/>
              <a:gd name="T55" fmla="*/ 823 h 4147"/>
              <a:gd name="T56" fmla="*/ 2925 w 3748"/>
              <a:gd name="T57" fmla="*/ 413 h 4147"/>
              <a:gd name="T58" fmla="*/ 3335 w 3748"/>
              <a:gd name="T59" fmla="*/ 823 h 4147"/>
              <a:gd name="T60" fmla="*/ 2925 w 3748"/>
              <a:gd name="T61" fmla="*/ 1233 h 4147"/>
              <a:gd name="T62" fmla="*/ 824 w 3748"/>
              <a:gd name="T63" fmla="*/ 1664 h 4147"/>
              <a:gd name="T64" fmla="*/ 1233 w 3748"/>
              <a:gd name="T65" fmla="*/ 2073 h 4147"/>
              <a:gd name="T66" fmla="*/ 1159 w 3748"/>
              <a:gd name="T67" fmla="*/ 2308 h 4147"/>
              <a:gd name="T68" fmla="*/ 1132 w 3748"/>
              <a:gd name="T69" fmla="*/ 2343 h 4147"/>
              <a:gd name="T70" fmla="*/ 824 w 3748"/>
              <a:gd name="T71" fmla="*/ 2483 h 4147"/>
              <a:gd name="T72" fmla="*/ 414 w 3748"/>
              <a:gd name="T73" fmla="*/ 2073 h 4147"/>
              <a:gd name="T74" fmla="*/ 824 w 3748"/>
              <a:gd name="T75" fmla="*/ 1664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8" h="4147">
                <a:moveTo>
                  <a:pt x="2925" y="2500"/>
                </a:moveTo>
                <a:cubicBezTo>
                  <a:pt x="2719" y="2500"/>
                  <a:pt x="2524" y="2577"/>
                  <a:pt x="2372" y="2715"/>
                </a:cubicBezTo>
                <a:lnTo>
                  <a:pt x="1596" y="2357"/>
                </a:lnTo>
                <a:cubicBezTo>
                  <a:pt x="1630" y="2266"/>
                  <a:pt x="1647" y="2171"/>
                  <a:pt x="1647" y="2073"/>
                </a:cubicBezTo>
                <a:cubicBezTo>
                  <a:pt x="1647" y="1975"/>
                  <a:pt x="1629" y="1878"/>
                  <a:pt x="1595" y="1786"/>
                </a:cubicBezTo>
                <a:lnTo>
                  <a:pt x="2369" y="1429"/>
                </a:lnTo>
                <a:cubicBezTo>
                  <a:pt x="2522" y="1569"/>
                  <a:pt x="2718" y="1646"/>
                  <a:pt x="2925" y="1646"/>
                </a:cubicBezTo>
                <a:cubicBezTo>
                  <a:pt x="3379" y="1646"/>
                  <a:pt x="3748" y="1277"/>
                  <a:pt x="3748" y="823"/>
                </a:cubicBezTo>
                <a:cubicBezTo>
                  <a:pt x="3748" y="369"/>
                  <a:pt x="3379" y="0"/>
                  <a:pt x="2925" y="0"/>
                </a:cubicBezTo>
                <a:cubicBezTo>
                  <a:pt x="2471" y="0"/>
                  <a:pt x="2102" y="369"/>
                  <a:pt x="2102" y="823"/>
                </a:cubicBezTo>
                <a:cubicBezTo>
                  <a:pt x="2102" y="910"/>
                  <a:pt x="2116" y="996"/>
                  <a:pt x="2143" y="1078"/>
                </a:cubicBezTo>
                <a:lnTo>
                  <a:pt x="1352" y="1443"/>
                </a:lnTo>
                <a:cubicBezTo>
                  <a:pt x="1204" y="1319"/>
                  <a:pt x="1017" y="1250"/>
                  <a:pt x="824" y="1250"/>
                </a:cubicBezTo>
                <a:cubicBezTo>
                  <a:pt x="370" y="1250"/>
                  <a:pt x="0" y="1619"/>
                  <a:pt x="0" y="2073"/>
                </a:cubicBezTo>
                <a:cubicBezTo>
                  <a:pt x="0" y="2527"/>
                  <a:pt x="370" y="2896"/>
                  <a:pt x="824" y="2896"/>
                </a:cubicBezTo>
                <a:cubicBezTo>
                  <a:pt x="1018" y="2896"/>
                  <a:pt x="1206" y="2827"/>
                  <a:pt x="1355" y="2701"/>
                </a:cubicBezTo>
                <a:lnTo>
                  <a:pt x="2144" y="3065"/>
                </a:lnTo>
                <a:cubicBezTo>
                  <a:pt x="2116" y="3149"/>
                  <a:pt x="2102" y="3235"/>
                  <a:pt x="2102" y="3324"/>
                </a:cubicBezTo>
                <a:cubicBezTo>
                  <a:pt x="2102" y="3777"/>
                  <a:pt x="2471" y="4147"/>
                  <a:pt x="2925" y="4147"/>
                </a:cubicBezTo>
                <a:cubicBezTo>
                  <a:pt x="3379" y="4147"/>
                  <a:pt x="3748" y="3777"/>
                  <a:pt x="3748" y="3324"/>
                </a:cubicBezTo>
                <a:cubicBezTo>
                  <a:pt x="3748" y="2870"/>
                  <a:pt x="3379" y="2500"/>
                  <a:pt x="2925" y="2500"/>
                </a:cubicBezTo>
                <a:close/>
                <a:moveTo>
                  <a:pt x="2925" y="3733"/>
                </a:moveTo>
                <a:cubicBezTo>
                  <a:pt x="2699" y="3733"/>
                  <a:pt x="2515" y="3550"/>
                  <a:pt x="2515" y="3324"/>
                </a:cubicBezTo>
                <a:cubicBezTo>
                  <a:pt x="2515" y="3098"/>
                  <a:pt x="2699" y="2914"/>
                  <a:pt x="2925" y="2914"/>
                </a:cubicBezTo>
                <a:cubicBezTo>
                  <a:pt x="3151" y="2914"/>
                  <a:pt x="3335" y="3098"/>
                  <a:pt x="3335" y="3324"/>
                </a:cubicBezTo>
                <a:cubicBezTo>
                  <a:pt x="3335" y="3550"/>
                  <a:pt x="3151" y="3733"/>
                  <a:pt x="2925" y="3733"/>
                </a:cubicBezTo>
                <a:close/>
                <a:moveTo>
                  <a:pt x="2925" y="1233"/>
                </a:moveTo>
                <a:cubicBezTo>
                  <a:pt x="2699" y="1233"/>
                  <a:pt x="2515" y="1049"/>
                  <a:pt x="2515" y="823"/>
                </a:cubicBezTo>
                <a:cubicBezTo>
                  <a:pt x="2515" y="597"/>
                  <a:pt x="2699" y="413"/>
                  <a:pt x="2925" y="413"/>
                </a:cubicBezTo>
                <a:cubicBezTo>
                  <a:pt x="3151" y="413"/>
                  <a:pt x="3335" y="597"/>
                  <a:pt x="3335" y="823"/>
                </a:cubicBezTo>
                <a:cubicBezTo>
                  <a:pt x="3335" y="1049"/>
                  <a:pt x="3151" y="1233"/>
                  <a:pt x="2925" y="1233"/>
                </a:cubicBezTo>
                <a:close/>
                <a:moveTo>
                  <a:pt x="824" y="1664"/>
                </a:moveTo>
                <a:cubicBezTo>
                  <a:pt x="1049" y="1664"/>
                  <a:pt x="1233" y="1847"/>
                  <a:pt x="1233" y="2073"/>
                </a:cubicBezTo>
                <a:cubicBezTo>
                  <a:pt x="1233" y="2158"/>
                  <a:pt x="1208" y="2239"/>
                  <a:pt x="1159" y="2308"/>
                </a:cubicBezTo>
                <a:cubicBezTo>
                  <a:pt x="1159" y="2308"/>
                  <a:pt x="1141" y="2332"/>
                  <a:pt x="1132" y="2343"/>
                </a:cubicBezTo>
                <a:cubicBezTo>
                  <a:pt x="1053" y="2432"/>
                  <a:pt x="941" y="2483"/>
                  <a:pt x="824" y="2483"/>
                </a:cubicBezTo>
                <a:cubicBezTo>
                  <a:pt x="598" y="2483"/>
                  <a:pt x="414" y="2299"/>
                  <a:pt x="414" y="2073"/>
                </a:cubicBezTo>
                <a:cubicBezTo>
                  <a:pt x="414" y="1847"/>
                  <a:pt x="598" y="1664"/>
                  <a:pt x="824" y="166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2" name="pointer-spot-tool-for-maps_40028"/>
          <p:cNvSpPr>
            <a:spLocks noChangeAspect="1"/>
          </p:cNvSpPr>
          <p:nvPr/>
        </p:nvSpPr>
        <p:spPr bwMode="auto">
          <a:xfrm>
            <a:off x="9421334" y="2400699"/>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2.2 Related Work – Previous methods</a:t>
            </a:r>
            <a:endParaRPr lang="zh-CN" altLang="en-US" dirty="0">
              <a:sym typeface="Arial" panose="020B0604020202020204" pitchFamily="34" charset="0"/>
            </a:endParaRPr>
          </a:p>
        </p:txBody>
      </p:sp>
      <p:sp>
        <p:nvSpPr>
          <p:cNvPr id="13" name="文本占位符 12"/>
          <p:cNvSpPr>
            <a:spLocks noGrp="1"/>
          </p:cNvSpPr>
          <p:nvPr>
            <p:ph type="body" sz="quarter" idx="10"/>
          </p:nvPr>
        </p:nvSpPr>
        <p:spPr/>
        <p:txBody>
          <a:bodyPr/>
          <a:lstStyle/>
          <a:p>
            <a:r>
              <a:rPr lang="en-US" altLang="zh-CN" dirty="0"/>
              <a:t>Previous methods</a:t>
            </a:r>
            <a:endParaRPr lang="zh-CN" altLang="en-US" dirty="0"/>
          </a:p>
        </p:txBody>
      </p:sp>
      <p:sp>
        <p:nvSpPr>
          <p:cNvPr id="8" name="椭圆 7"/>
          <p:cNvSpPr/>
          <p:nvPr/>
        </p:nvSpPr>
        <p:spPr>
          <a:xfrm>
            <a:off x="8649340" y="1580594"/>
            <a:ext cx="104502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Domain</a:t>
            </a:r>
            <a:endParaRPr lang="zh-CN" altLang="en-US" sz="1200" dirty="0"/>
          </a:p>
        </p:txBody>
      </p:sp>
      <p:sp>
        <p:nvSpPr>
          <p:cNvPr id="11" name="椭圆 10"/>
          <p:cNvSpPr/>
          <p:nvPr/>
        </p:nvSpPr>
        <p:spPr>
          <a:xfrm>
            <a:off x="7872521" y="2674187"/>
            <a:ext cx="605913"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X</a:t>
            </a:r>
            <a:endParaRPr lang="zh-CN" altLang="en-US" sz="1200" dirty="0"/>
          </a:p>
        </p:txBody>
      </p:sp>
      <mc:AlternateContent xmlns:mc="http://schemas.openxmlformats.org/markup-compatibility/2006">
        <mc:Choice xmlns:a14="http://schemas.microsoft.com/office/drawing/2010/main" Requires="a14">
          <p:sp>
            <p:nvSpPr>
              <p:cNvPr id="12" name="椭圆 11"/>
              <p:cNvSpPr/>
              <p:nvPr/>
            </p:nvSpPr>
            <p:spPr>
              <a:xfrm>
                <a:off x="7002079" y="1580594"/>
                <a:ext cx="602232"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𝑐</m:t>
                          </m:r>
                        </m:sub>
                      </m:sSub>
                    </m:oMath>
                  </m:oMathPara>
                </a14:m>
                <a:endParaRPr lang="en-US" altLang="zh-CN" sz="1200" b="0" dirty="0"/>
              </a:p>
            </p:txBody>
          </p:sp>
        </mc:Choice>
        <mc:Fallback>
          <p:sp>
            <p:nvSpPr>
              <p:cNvPr id="12" name="椭圆 11"/>
              <p:cNvSpPr>
                <a:spLocks noRot="1" noChangeAspect="1" noMove="1" noResize="1" noEditPoints="1" noAdjustHandles="1" noChangeArrowheads="1" noChangeShapeType="1" noTextEdit="1"/>
              </p:cNvSpPr>
              <p:nvPr/>
            </p:nvSpPr>
            <p:spPr>
              <a:xfrm>
                <a:off x="7002079" y="1580594"/>
                <a:ext cx="602232" cy="587828"/>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4" name="椭圆 13"/>
          <p:cNvSpPr/>
          <p:nvPr/>
        </p:nvSpPr>
        <p:spPr>
          <a:xfrm>
            <a:off x="6825120" y="3531326"/>
            <a:ext cx="95614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Y (Class)</a:t>
            </a:r>
            <a:endParaRPr lang="zh-CN" altLang="en-US" sz="1200" dirty="0"/>
          </a:p>
        </p:txBody>
      </p:sp>
      <p:cxnSp>
        <p:nvCxnSpPr>
          <p:cNvPr id="36" name="直接箭头连接符 35"/>
          <p:cNvCxnSpPr>
            <a:stCxn id="8" idx="4"/>
            <a:endCxn id="11" idx="0"/>
          </p:cNvCxnSpPr>
          <p:nvPr/>
        </p:nvCxnSpPr>
        <p:spPr>
          <a:xfrm flipH="1">
            <a:off x="8175478" y="2168422"/>
            <a:ext cx="996377"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4"/>
            <a:endCxn id="11" idx="0"/>
          </p:cNvCxnSpPr>
          <p:nvPr/>
        </p:nvCxnSpPr>
        <p:spPr>
          <a:xfrm>
            <a:off x="7303195" y="2168422"/>
            <a:ext cx="872283"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2" idx="4"/>
            <a:endCxn id="14" idx="0"/>
          </p:cNvCxnSpPr>
          <p:nvPr/>
        </p:nvCxnSpPr>
        <p:spPr>
          <a:xfrm>
            <a:off x="7303195" y="2168422"/>
            <a:ext cx="0" cy="1362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a:blip r:embed="rId4"/>
          <a:stretch>
            <a:fillRect/>
          </a:stretch>
        </p:blipFill>
        <p:spPr>
          <a:xfrm>
            <a:off x="9033242" y="4676428"/>
            <a:ext cx="1322253" cy="481373"/>
          </a:xfrm>
          <a:prstGeom prst="rect">
            <a:avLst/>
          </a:prstGeom>
        </p:spPr>
      </p:pic>
      <p:sp>
        <p:nvSpPr>
          <p:cNvPr id="59" name="文本框 58"/>
          <p:cNvSpPr txBox="1"/>
          <p:nvPr/>
        </p:nvSpPr>
        <p:spPr>
          <a:xfrm>
            <a:off x="5821778" y="4624919"/>
            <a:ext cx="3102131" cy="584775"/>
          </a:xfrm>
          <a:prstGeom prst="rect">
            <a:avLst/>
          </a:prstGeom>
          <a:noFill/>
        </p:spPr>
        <p:txBody>
          <a:bodyPr wrap="none" rtlCol="0">
            <a:spAutoFit/>
          </a:bodyPr>
          <a:lstStyle/>
          <a:p>
            <a:pPr algn="ctr"/>
            <a:r>
              <a:rPr lang="en-US" altLang="zh-CN"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domain-invariant</a:t>
            </a:r>
          </a:p>
          <a:p>
            <a:pPr algn="ctr"/>
            <a:r>
              <a:rPr lang="en-US" altLang="zh-CN"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class-conditional domain-invariant</a:t>
            </a:r>
            <a:endParaRPr lang="zh-CN" altLang="en-US"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pic>
        <p:nvPicPr>
          <p:cNvPr id="4" name="图片 3"/>
          <p:cNvPicPr>
            <a:picLocks noChangeAspect="1"/>
          </p:cNvPicPr>
          <p:nvPr/>
        </p:nvPicPr>
        <p:blipFill>
          <a:blip r:embed="rId5"/>
          <a:stretch>
            <a:fillRect/>
          </a:stretch>
        </p:blipFill>
        <p:spPr>
          <a:xfrm>
            <a:off x="375576" y="2313835"/>
            <a:ext cx="4066233" cy="2609228"/>
          </a:xfrm>
          <a:prstGeom prst="rect">
            <a:avLst/>
          </a:prstGeom>
        </p:spPr>
      </p:pic>
      <p:cxnSp>
        <p:nvCxnSpPr>
          <p:cNvPr id="5" name="直接箭头连接符 4">
            <a:extLst>
              <a:ext uri="{FF2B5EF4-FFF2-40B4-BE49-F238E27FC236}">
                <a16:creationId xmlns:a16="http://schemas.microsoft.com/office/drawing/2014/main" id="{2504F6B8-88BB-6CDF-3C18-2451EC1F0296}"/>
              </a:ext>
            </a:extLst>
          </p:cNvPr>
          <p:cNvCxnSpPr/>
          <p:nvPr/>
        </p:nvCxnSpPr>
        <p:spPr>
          <a:xfrm flipH="1" flipV="1">
            <a:off x="4441809" y="3769567"/>
            <a:ext cx="2102060" cy="989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7995683E-A004-2CAE-A2EC-8D932AB3ABEA}"/>
              </a:ext>
            </a:extLst>
          </p:cNvPr>
          <p:cNvCxnSpPr>
            <a:cxnSpLocks/>
          </p:cNvCxnSpPr>
          <p:nvPr/>
        </p:nvCxnSpPr>
        <p:spPr>
          <a:xfrm flipH="1" flipV="1">
            <a:off x="4551142" y="4726414"/>
            <a:ext cx="1333364" cy="32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16" name="标题 15"/>
          <p:cNvSpPr>
            <a:spLocks noGrp="1"/>
          </p:cNvSpPr>
          <p:nvPr>
            <p:ph type="title"/>
          </p:nvPr>
        </p:nvSpPr>
        <p:spPr/>
        <p:txBody>
          <a:bodyPr/>
          <a:lstStyle/>
          <a:p>
            <a:r>
              <a:rPr lang="en-US" altLang="zh-CN" dirty="0">
                <a:sym typeface="Arial" panose="020B0604020202020204" pitchFamily="34" charset="0"/>
              </a:rPr>
              <a:t>2.3 Related Work - Drawback</a:t>
            </a:r>
            <a:endParaRPr lang="zh-CN" altLang="en-US" dirty="0">
              <a:sym typeface="Arial" panose="020B0604020202020204" pitchFamily="34" charset="0"/>
            </a:endParaRPr>
          </a:p>
        </p:txBody>
      </p:sp>
      <p:sp>
        <p:nvSpPr>
          <p:cNvPr id="15" name="文本占位符 14"/>
          <p:cNvSpPr>
            <a:spLocks noGrp="1"/>
          </p:cNvSpPr>
          <p:nvPr>
            <p:ph type="body" sz="quarter" idx="10"/>
          </p:nvPr>
        </p:nvSpPr>
        <p:spPr/>
        <p:txBody>
          <a:bodyPr/>
          <a:lstStyle/>
          <a:p>
            <a:r>
              <a:rPr lang="en-US" altLang="zh-CN" dirty="0"/>
              <a:t>What if there’s a confounder between domain and causal feature?</a:t>
            </a:r>
            <a:endParaRPr lang="zh-CN" altLang="en-US" dirty="0"/>
          </a:p>
        </p:txBody>
      </p:sp>
      <p:sp>
        <p:nvSpPr>
          <p:cNvPr id="2" name="椭圆 1"/>
          <p:cNvSpPr/>
          <p:nvPr/>
        </p:nvSpPr>
        <p:spPr>
          <a:xfrm>
            <a:off x="3901199" y="2736626"/>
            <a:ext cx="104502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Domain</a:t>
            </a:r>
            <a:endParaRPr lang="zh-CN" altLang="en-US" sz="1200" dirty="0"/>
          </a:p>
        </p:txBody>
      </p:sp>
      <p:sp>
        <p:nvSpPr>
          <p:cNvPr id="3" name="椭圆 2"/>
          <p:cNvSpPr/>
          <p:nvPr/>
        </p:nvSpPr>
        <p:spPr>
          <a:xfrm>
            <a:off x="3124380" y="3830219"/>
            <a:ext cx="605913"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X</a:t>
            </a:r>
            <a:endParaRPr lang="zh-CN" altLang="en-US" sz="1200" dirty="0"/>
          </a:p>
        </p:txBody>
      </p:sp>
      <mc:AlternateContent xmlns:mc="http://schemas.openxmlformats.org/markup-compatibility/2006" xmlns:a14="http://schemas.microsoft.com/office/drawing/2010/main">
        <mc:Choice Requires="a14">
          <p:sp>
            <p:nvSpPr>
              <p:cNvPr id="4" name="椭圆 3"/>
              <p:cNvSpPr/>
              <p:nvPr/>
            </p:nvSpPr>
            <p:spPr>
              <a:xfrm>
                <a:off x="2253938" y="2736626"/>
                <a:ext cx="602232"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𝑐</m:t>
                          </m:r>
                        </m:sub>
                      </m:sSub>
                    </m:oMath>
                  </m:oMathPara>
                </a14:m>
                <a:endParaRPr lang="en-US" altLang="zh-CN" sz="1200" b="0" dirty="0"/>
              </a:p>
            </p:txBody>
          </p:sp>
        </mc:Choice>
        <mc:Fallback xmlns="">
          <p:sp>
            <p:nvSpPr>
              <p:cNvPr id="4" name="椭圆 3"/>
              <p:cNvSpPr>
                <a:spLocks noRot="1" noChangeAspect="1" noMove="1" noResize="1" noEditPoints="1" noAdjustHandles="1" noChangeArrowheads="1" noChangeShapeType="1" noTextEdit="1"/>
              </p:cNvSpPr>
              <p:nvPr/>
            </p:nvSpPr>
            <p:spPr>
              <a:xfrm>
                <a:off x="2253938" y="2736626"/>
                <a:ext cx="602232" cy="587828"/>
              </a:xfrm>
              <a:prstGeom prst="ellipse">
                <a:avLst/>
              </a:prstGeom>
              <a:blipFill rotWithShape="1">
                <a:blip r:embed="rId3"/>
                <a:stretch>
                  <a:fillRect l="-54" t="-70" r="95" b="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 name="椭圆 4"/>
          <p:cNvSpPr/>
          <p:nvPr/>
        </p:nvSpPr>
        <p:spPr>
          <a:xfrm>
            <a:off x="2076979" y="4687358"/>
            <a:ext cx="95614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Y (Class)</a:t>
            </a:r>
            <a:endParaRPr lang="zh-CN" altLang="en-US" sz="1200" dirty="0"/>
          </a:p>
        </p:txBody>
      </p:sp>
      <p:cxnSp>
        <p:nvCxnSpPr>
          <p:cNvPr id="6" name="直接箭头连接符 5"/>
          <p:cNvCxnSpPr>
            <a:stCxn id="2" idx="4"/>
            <a:endCxn id="3" idx="0"/>
          </p:cNvCxnSpPr>
          <p:nvPr/>
        </p:nvCxnSpPr>
        <p:spPr>
          <a:xfrm flipH="1">
            <a:off x="3427337" y="3324454"/>
            <a:ext cx="996377"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4"/>
            <a:endCxn id="3" idx="0"/>
          </p:cNvCxnSpPr>
          <p:nvPr/>
        </p:nvCxnSpPr>
        <p:spPr>
          <a:xfrm>
            <a:off x="2555054" y="3324454"/>
            <a:ext cx="872283"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4" idx="4"/>
            <a:endCxn id="5" idx="0"/>
          </p:cNvCxnSpPr>
          <p:nvPr/>
        </p:nvCxnSpPr>
        <p:spPr>
          <a:xfrm>
            <a:off x="2555054" y="3324454"/>
            <a:ext cx="0" cy="1362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972766" y="1854200"/>
            <a:ext cx="909140" cy="55028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Object</a:t>
            </a:r>
            <a:endParaRPr lang="zh-CN" altLang="en-US" sz="1200" dirty="0"/>
          </a:p>
        </p:txBody>
      </p:sp>
      <p:cxnSp>
        <p:nvCxnSpPr>
          <p:cNvPr id="20" name="直接箭头连接符 19"/>
          <p:cNvCxnSpPr>
            <a:stCxn id="18" idx="4"/>
            <a:endCxn id="4" idx="0"/>
          </p:cNvCxnSpPr>
          <p:nvPr/>
        </p:nvCxnSpPr>
        <p:spPr>
          <a:xfrm flipH="1">
            <a:off x="2555054" y="2404486"/>
            <a:ext cx="872282" cy="332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8" idx="4"/>
            <a:endCxn id="2" idx="0"/>
          </p:cNvCxnSpPr>
          <p:nvPr/>
        </p:nvCxnSpPr>
        <p:spPr>
          <a:xfrm>
            <a:off x="3427336" y="2404486"/>
            <a:ext cx="996378" cy="33214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4423714" y="5672703"/>
            <a:ext cx="1322253" cy="481373"/>
          </a:xfrm>
          <a:prstGeom prst="rect">
            <a:avLst/>
          </a:prstGeom>
        </p:spPr>
      </p:pic>
      <p:sp>
        <p:nvSpPr>
          <p:cNvPr id="9" name="文本框 8"/>
          <p:cNvSpPr txBox="1"/>
          <p:nvPr/>
        </p:nvSpPr>
        <p:spPr>
          <a:xfrm>
            <a:off x="1212250" y="5621194"/>
            <a:ext cx="3102131" cy="584775"/>
          </a:xfrm>
          <a:prstGeom prst="rect">
            <a:avLst/>
          </a:prstGeom>
          <a:noFill/>
        </p:spPr>
        <p:txBody>
          <a:bodyPr wrap="none" rtlCol="0">
            <a:spAutoFit/>
          </a:bodyPr>
          <a:lstStyle/>
          <a:p>
            <a:pPr algn="ctr"/>
            <a:r>
              <a:rPr lang="en-US" altLang="zh-CN"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domain-invariant</a:t>
            </a:r>
          </a:p>
          <a:p>
            <a:pPr algn="ctr"/>
            <a:r>
              <a:rPr lang="en-US" altLang="zh-CN"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class-conditional domain-invariant</a:t>
            </a:r>
            <a:endParaRPr lang="zh-CN" altLang="en-US" sz="16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cxnSp>
        <p:nvCxnSpPr>
          <p:cNvPr id="12" name="直接连接符 11"/>
          <p:cNvCxnSpPr/>
          <p:nvPr/>
        </p:nvCxnSpPr>
        <p:spPr>
          <a:xfrm>
            <a:off x="1122680" y="5672703"/>
            <a:ext cx="4688840" cy="53288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102917" y="5672703"/>
            <a:ext cx="4708603" cy="532882"/>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tretch>
            <a:fillRect/>
          </a:stretch>
        </p:blipFill>
        <p:spPr>
          <a:xfrm>
            <a:off x="5420360" y="1636395"/>
            <a:ext cx="1849755" cy="1735455"/>
          </a:xfrm>
          <a:prstGeom prst="rect">
            <a:avLst/>
          </a:prstGeom>
        </p:spPr>
      </p:pic>
      <p:pic>
        <p:nvPicPr>
          <p:cNvPr id="14" name="图片 13"/>
          <p:cNvPicPr>
            <a:picLocks noChangeAspect="1"/>
          </p:cNvPicPr>
          <p:nvPr/>
        </p:nvPicPr>
        <p:blipFill>
          <a:blip r:embed="rId6"/>
          <a:stretch>
            <a:fillRect/>
          </a:stretch>
        </p:blipFill>
        <p:spPr>
          <a:xfrm>
            <a:off x="5420360" y="3564890"/>
            <a:ext cx="1868170" cy="1827530"/>
          </a:xfrm>
          <a:prstGeom prst="rect">
            <a:avLst/>
          </a:prstGeom>
        </p:spPr>
      </p:pic>
      <p:pic>
        <p:nvPicPr>
          <p:cNvPr id="19" name="图片 18"/>
          <p:cNvPicPr>
            <a:picLocks noChangeAspect="1"/>
          </p:cNvPicPr>
          <p:nvPr/>
        </p:nvPicPr>
        <p:blipFill>
          <a:blip r:embed="rId7"/>
          <a:stretch>
            <a:fillRect/>
          </a:stretch>
        </p:blipFill>
        <p:spPr>
          <a:xfrm>
            <a:off x="7744460" y="1636395"/>
            <a:ext cx="1856740" cy="1736090"/>
          </a:xfrm>
          <a:prstGeom prst="rect">
            <a:avLst/>
          </a:prstGeom>
        </p:spPr>
      </p:pic>
      <p:pic>
        <p:nvPicPr>
          <p:cNvPr id="21" name="图片 20"/>
          <p:cNvPicPr>
            <a:picLocks noChangeAspect="1"/>
          </p:cNvPicPr>
          <p:nvPr/>
        </p:nvPicPr>
        <p:blipFill>
          <a:blip r:embed="rId8"/>
          <a:stretch>
            <a:fillRect/>
          </a:stretch>
        </p:blipFill>
        <p:spPr>
          <a:xfrm>
            <a:off x="7747000" y="3564890"/>
            <a:ext cx="1953895" cy="1826895"/>
          </a:xfrm>
          <a:prstGeom prst="rect">
            <a:avLst/>
          </a:prstGeom>
        </p:spPr>
      </p:pic>
      <p:sp>
        <p:nvSpPr>
          <p:cNvPr id="23" name="文本框 22"/>
          <p:cNvSpPr txBox="1"/>
          <p:nvPr/>
        </p:nvSpPr>
        <p:spPr>
          <a:xfrm>
            <a:off x="5327015" y="1268095"/>
            <a:ext cx="1891030" cy="368300"/>
          </a:xfrm>
          <a:prstGeom prst="rect">
            <a:avLst/>
          </a:prstGeom>
          <a:noFill/>
        </p:spPr>
        <p:txBody>
          <a:bodyPr wrap="square" rtlCol="0">
            <a:spAutoFit/>
          </a:bodyPr>
          <a:lstStyle/>
          <a:p>
            <a:r>
              <a:rPr lang="en-US" altLang="zh-CN"/>
              <a:t>domain 1: grass</a:t>
            </a:r>
          </a:p>
        </p:txBody>
      </p:sp>
      <p:sp>
        <p:nvSpPr>
          <p:cNvPr id="24" name="文本框 23"/>
          <p:cNvSpPr txBox="1"/>
          <p:nvPr/>
        </p:nvSpPr>
        <p:spPr>
          <a:xfrm>
            <a:off x="7747000" y="1268095"/>
            <a:ext cx="1870075" cy="368300"/>
          </a:xfrm>
          <a:prstGeom prst="rect">
            <a:avLst/>
          </a:prstGeom>
          <a:noFill/>
        </p:spPr>
        <p:txBody>
          <a:bodyPr wrap="square" rtlCol="0">
            <a:spAutoFit/>
          </a:bodyPr>
          <a:lstStyle/>
          <a:p>
            <a:r>
              <a:rPr lang="en-US" altLang="zh-CN"/>
              <a:t>domain 2: snow</a:t>
            </a:r>
          </a:p>
        </p:txBody>
      </p:sp>
      <p:pic>
        <p:nvPicPr>
          <p:cNvPr id="25" name="图片 24"/>
          <p:cNvPicPr>
            <a:picLocks noChangeAspect="1"/>
          </p:cNvPicPr>
          <p:nvPr/>
        </p:nvPicPr>
        <p:blipFill>
          <a:blip r:embed="rId9"/>
          <a:stretch>
            <a:fillRect/>
          </a:stretch>
        </p:blipFill>
        <p:spPr>
          <a:xfrm>
            <a:off x="9986010" y="1656715"/>
            <a:ext cx="1847850" cy="1667510"/>
          </a:xfrm>
          <a:prstGeom prst="rect">
            <a:avLst/>
          </a:prstGeom>
        </p:spPr>
      </p:pic>
      <p:sp>
        <p:nvSpPr>
          <p:cNvPr id="26" name="文本框 25"/>
          <p:cNvSpPr txBox="1"/>
          <p:nvPr/>
        </p:nvSpPr>
        <p:spPr>
          <a:xfrm>
            <a:off x="10019030" y="1288415"/>
            <a:ext cx="1815465" cy="368300"/>
          </a:xfrm>
          <a:prstGeom prst="rect">
            <a:avLst/>
          </a:prstGeom>
          <a:noFill/>
        </p:spPr>
        <p:txBody>
          <a:bodyPr wrap="square" rtlCol="0">
            <a:spAutoFit/>
          </a:bodyPr>
          <a:lstStyle/>
          <a:p>
            <a:r>
              <a:rPr lang="en-US" altLang="zh-CN"/>
              <a:t>domain 3: sand</a:t>
            </a:r>
          </a:p>
        </p:txBody>
      </p:sp>
      <p:pic>
        <p:nvPicPr>
          <p:cNvPr id="27" name="图片 26"/>
          <p:cNvPicPr>
            <a:picLocks noChangeAspect="1"/>
          </p:cNvPicPr>
          <p:nvPr/>
        </p:nvPicPr>
        <p:blipFill>
          <a:blip r:embed="rId10"/>
          <a:stretch>
            <a:fillRect/>
          </a:stretch>
        </p:blipFill>
        <p:spPr>
          <a:xfrm>
            <a:off x="10019030" y="3564890"/>
            <a:ext cx="1867535" cy="170942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a:xfrm>
            <a:off x="444177" y="237349"/>
            <a:ext cx="9056851" cy="617518"/>
          </a:xfrm>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2.3 Method</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34" name="文本占位符 33"/>
          <p:cNvSpPr>
            <a:spLocks noGrp="1"/>
          </p:cNvSpPr>
          <p:nvPr>
            <p:ph type="body" sz="quarter" idx="10"/>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Identifying the invariance condition</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mc:AlternateContent xmlns:mc="http://schemas.openxmlformats.org/markup-compatibility/2006">
        <mc:Choice xmlns:a14="http://schemas.microsoft.com/office/drawing/2010/main" Requires="a14">
          <p:sp>
            <p:nvSpPr>
              <p:cNvPr id="32" name="矩形 47"/>
              <p:cNvSpPr>
                <a:spLocks noChangeArrowheads="1"/>
              </p:cNvSpPr>
              <p:nvPr/>
            </p:nvSpPr>
            <p:spPr bwMode="auto">
              <a:xfrm>
                <a:off x="1635967" y="1439029"/>
                <a:ext cx="6792686" cy="15193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285750" indent="-285750">
                  <a:lnSpc>
                    <a:spcPct val="120000"/>
                  </a:lnSpc>
                  <a:spcBef>
                    <a:spcPct val="0"/>
                  </a:spcBef>
                  <a:buFont typeface="Wingdings" panose="05000000000000000000" pitchFamily="2" charset="2"/>
                  <a:buChar char="Ø"/>
                </a:pPr>
                <a:r>
                  <a:rPr lang="en-US" altLang="zh-CN" sz="160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Our goal is to learn a representation </a:t>
                </a:r>
                <a14:m>
                  <m:oMath xmlns:m="http://schemas.openxmlformats.org/officeDocument/2006/math">
                    <m:r>
                      <m:rPr>
                        <m:sty m:val="p"/>
                      </m:rPr>
                      <a:rPr lang="en-US" altLang="zh-CN" sz="1600" b="0" i="0"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Φ</m:t>
                    </m:r>
                    <m:d>
                      <m:d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d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𝑋</m:t>
                        </m:r>
                      </m:e>
                    </m:d>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sSub>
                      <m:sSubPr>
                        <m:ctrlPr>
                          <a:rPr lang="en-US" altLang="zh-CN" sz="1600" i="1">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i="1">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𝑋</m:t>
                        </m:r>
                      </m:e>
                      <m:sub>
                        <m:r>
                          <a:rPr lang="en-US" altLang="zh-CN" sz="1600" i="1">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𝑐</m:t>
                        </m:r>
                      </m:sub>
                    </m:sSub>
                  </m:oMath>
                </a14:m>
                <a:r>
                  <a:rPr lang="en-US" altLang="zh-CN" sz="16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such that we can predict </a:t>
                </a:r>
                <a14:m>
                  <m:oMath xmlns:m="http://schemas.openxmlformats.org/officeDocument/2006/math">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𝑌</m:t>
                    </m:r>
                  </m:oMath>
                </a14:m>
                <a:r>
                  <a:rPr lang="en-US" altLang="zh-CN" sz="16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based on </a:t>
                </a:r>
                <a14:m>
                  <m:oMath xmlns:m="http://schemas.openxmlformats.org/officeDocument/2006/math">
                    <m:r>
                      <m:rPr>
                        <m:sty m:val="p"/>
                      </m:rPr>
                      <a:rPr lang="en-US" altLang="zh-CN" sz="1600" b="0" i="0"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Φ</m:t>
                    </m:r>
                    <m:d>
                      <m:d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d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𝑋</m:t>
                        </m:r>
                      </m:e>
                    </m:d>
                    <m:r>
                      <a:rPr lang="en-US" altLang="zh-CN" sz="1600" b="0" i="0"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oMath>
                </a14:m>
                <a:r>
                  <a:rPr lang="en-US" altLang="zh-CN" sz="160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How to identify </a:t>
                </a:r>
                <a14:m>
                  <m:oMath xmlns:m="http://schemas.openxmlformats.org/officeDocument/2006/math">
                    <m:sSub>
                      <m:sSubPr>
                        <m:ctrlPr>
                          <a:rPr lang="en-US" altLang="zh-CN" sz="160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i="1">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𝑋</m:t>
                        </m:r>
                      </m:e>
                      <m:sub>
                        <m:r>
                          <a:rPr lang="en-US" altLang="zh-CN" sz="1600" i="1">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𝑐</m:t>
                        </m:r>
                      </m:sub>
                    </m:sSub>
                  </m:oMath>
                </a14:m>
                <a:r>
                  <a:rPr lang="en-US" altLang="zh-CN" sz="16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a:t>
                </a:r>
              </a:p>
              <a:p>
                <a:pPr marL="285750" indent="-285750">
                  <a:lnSpc>
                    <a:spcPct val="120000"/>
                  </a:lnSpc>
                  <a:spcBef>
                    <a:spcPct val="0"/>
                  </a:spcBef>
                  <a:buFont typeface="Wingdings" panose="05000000000000000000" pitchFamily="2" charset="2"/>
                  <a:buChar char="Ø"/>
                </a:pPr>
                <a:r>
                  <a:rPr lang="en-US" altLang="zh-CN" sz="160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Theoretical guarantee: we just need to minimize the representation distance of sample of </a:t>
                </a:r>
                <a:r>
                  <a:rPr lang="en-US" altLang="zh-CN" sz="1600" b="0" dirty="0" err="1">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of</a:t>
                </a:r>
                <a:r>
                  <a:rPr lang="en-US" altLang="zh-CN" sz="16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the same object, different domains.</a:t>
                </a:r>
              </a:p>
              <a:p>
                <a:pPr marL="285750" indent="-285750">
                  <a:lnSpc>
                    <a:spcPct val="120000"/>
                  </a:lnSpc>
                  <a:spcBef>
                    <a:spcPct val="0"/>
                  </a:spcBef>
                  <a:buFont typeface="Wingdings" panose="05000000000000000000" pitchFamily="2" charset="2"/>
                  <a:buChar char="Ø"/>
                </a:pPr>
                <a:endParaRPr lang="en-US" altLang="zh-CN" sz="16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endParaRPr>
              </a:p>
            </p:txBody>
          </p:sp>
        </mc:Choice>
        <mc:Fallback>
          <p:sp>
            <p:nvSpPr>
              <p:cNvPr id="32" name="矩形 47"/>
              <p:cNvSpPr>
                <a:spLocks noRot="1" noChangeAspect="1" noMove="1" noResize="1" noEditPoints="1" noAdjustHandles="1" noChangeArrowheads="1" noChangeShapeType="1" noTextEdit="1"/>
              </p:cNvSpPr>
              <p:nvPr/>
            </p:nvSpPr>
            <p:spPr bwMode="auto">
              <a:xfrm>
                <a:off x="1635967" y="1439029"/>
                <a:ext cx="6792686" cy="1519384"/>
              </a:xfrm>
              <a:prstGeom prst="rect">
                <a:avLst/>
              </a:prstGeom>
              <a:blipFill>
                <a:blip r:embed="rId3"/>
                <a:stretch>
                  <a:fillRect l="-628" t="-4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C121F01B-1929-34F1-399A-0CB47B71871D}"/>
              </a:ext>
            </a:extLst>
          </p:cNvPr>
          <p:cNvPicPr>
            <a:picLocks noChangeAspect="1"/>
          </p:cNvPicPr>
          <p:nvPr/>
        </p:nvPicPr>
        <p:blipFill>
          <a:blip r:embed="rId4"/>
          <a:stretch>
            <a:fillRect/>
          </a:stretch>
        </p:blipFill>
        <p:spPr>
          <a:xfrm>
            <a:off x="2906632" y="2752206"/>
            <a:ext cx="3380499" cy="2605093"/>
          </a:xfrm>
          <a:prstGeom prst="rect">
            <a:avLst/>
          </a:prstGeom>
        </p:spPr>
      </p:pic>
      <p:sp>
        <p:nvSpPr>
          <p:cNvPr id="16" name="文本框 15">
            <a:extLst>
              <a:ext uri="{FF2B5EF4-FFF2-40B4-BE49-F238E27FC236}">
                <a16:creationId xmlns:a16="http://schemas.microsoft.com/office/drawing/2014/main" id="{9354190C-861B-2A3E-11B2-5EB984910837}"/>
              </a:ext>
            </a:extLst>
          </p:cNvPr>
          <p:cNvSpPr txBox="1"/>
          <p:nvPr/>
        </p:nvSpPr>
        <p:spPr>
          <a:xfrm>
            <a:off x="7033400" y="5262617"/>
            <a:ext cx="1471577" cy="369332"/>
          </a:xfrm>
          <a:prstGeom prst="rect">
            <a:avLst/>
          </a:prstGeom>
          <a:noFill/>
        </p:spPr>
        <p:txBody>
          <a:bodyPr wrap="square" rtlCol="0">
            <a:spAutoFit/>
          </a:bodyPr>
          <a:lstStyle/>
          <a:p>
            <a:r>
              <a:rPr lang="en-US" altLang="zh-CN" dirty="0"/>
              <a:t>“invariance”</a:t>
            </a: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FD7D2094-D473-226D-E4F4-60F183C1E750}"/>
                  </a:ext>
                </a:extLst>
              </p:cNvPr>
              <p:cNvSpPr txBox="1"/>
              <p:nvPr/>
            </p:nvSpPr>
            <p:spPr>
              <a:xfrm>
                <a:off x="2370235" y="5502261"/>
                <a:ext cx="5433075" cy="1202252"/>
              </a:xfrm>
              <a:prstGeom prst="rect">
                <a:avLst/>
              </a:prstGeom>
              <a:noFill/>
            </p:spPr>
            <p:txBody>
              <a:bodyPr wrap="square" rtlCol="0">
                <a:spAutoFit/>
              </a:bodyPr>
              <a:lstStyle/>
              <a:p>
                <a:r>
                  <a:rPr lang="en-US" altLang="zh-CN" sz="1400" dirty="0">
                    <a:solidFill>
                      <a:srgbClr val="333333"/>
                    </a:solidFill>
                    <a:ea typeface="Cambria Math" panose="02040503050406030204" pitchFamily="18" charset="0"/>
                    <a:cs typeface="+mn-ea"/>
                    <a:sym typeface="Arial" panose="020B0604020202020204" pitchFamily="34" charset="0"/>
                  </a:rPr>
                  <a:t>w</a:t>
                </a:r>
                <a:r>
                  <a:rPr lang="en-US" altLang="zh-CN" sz="1400" b="0" dirty="0">
                    <a:solidFill>
                      <a:srgbClr val="333333"/>
                    </a:solidFill>
                    <a:ea typeface="Cambria Math" panose="02040503050406030204" pitchFamily="18" charset="0"/>
                    <a:cs typeface="+mn-ea"/>
                    <a:sym typeface="Arial" panose="020B0604020202020204" pitchFamily="34" charset="0"/>
                  </a:rPr>
                  <a:t>here: </a:t>
                </a:r>
                <a:endParaRPr lang="en-US" altLang="zh-CN" sz="1400" b="0" i="0" dirty="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endParaRPr>
              </a:p>
              <a:p>
                <a:pPr marL="285750" indent="-285750">
                  <a:buFont typeface="Arial" panose="020B0604020202020204" pitchFamily="34" charset="0"/>
                  <a:buChar char="•"/>
                </a:pPr>
                <a14:m>
                  <m:oMath xmlns:m="http://schemas.openxmlformats.org/officeDocument/2006/math">
                    <m:r>
                      <m:rPr>
                        <m:sty m:val="p"/>
                      </m:rPr>
                      <a:rPr lang="en-US" altLang="zh-CN" sz="1400" b="0" i="0"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Ω</m:t>
                    </m:r>
                    <m:d>
                      <m:d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dPr>
                      <m:e>
                        <m:sSub>
                          <m:sSub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𝑖</m:t>
                            </m:r>
                          </m:sub>
                        </m:sSub>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sSub>
                          <m:sSub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𝑗</m:t>
                            </m:r>
                          </m:sub>
                        </m:sSub>
                      </m:e>
                    </m:d>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=1</m:t>
                    </m:r>
                  </m:oMath>
                </a14:m>
                <a:r>
                  <a:rPr lang="en-US" altLang="zh-CN" sz="14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denotes </a:t>
                </a:r>
                <a14:m>
                  <m:oMath xmlns:m="http://schemas.openxmlformats.org/officeDocument/2006/math">
                    <m:sSub>
                      <m:sSub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𝑖</m:t>
                        </m:r>
                      </m:sub>
                    </m:sSub>
                  </m:oMath>
                </a14:m>
                <a:r>
                  <a:rPr lang="en-US" altLang="zh-CN" sz="14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and </a:t>
                </a:r>
                <a14:m>
                  <m:oMath xmlns:m="http://schemas.openxmlformats.org/officeDocument/2006/math">
                    <m:sSub>
                      <m:sSub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𝑗</m:t>
                        </m:r>
                      </m:sub>
                    </m:sSub>
                  </m:oMath>
                </a14:m>
                <a:r>
                  <a:rPr lang="en-US" altLang="zh-CN" sz="14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are of the same object, different domains.</a:t>
                </a:r>
              </a:p>
              <a:p>
                <a:pPr marL="285750" indent="-285750">
                  <a:buFont typeface="Arial" panose="020B0604020202020204" pitchFamily="34" charset="0"/>
                  <a:buChar char="•"/>
                </a:pPr>
                <a14:m>
                  <m:oMath xmlns:m="http://schemas.openxmlformats.org/officeDocument/2006/math">
                    <m:sSup>
                      <m:sSup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p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𝑓</m:t>
                        </m:r>
                      </m:e>
                      <m:sup>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sup>
                    </m:sSup>
                  </m:oMath>
                </a14:m>
                <a:r>
                  <a:rPr lang="en-US" altLang="zh-CN" sz="1400" b="0" dirty="0">
                    <a:solidFill>
                      <a:srgbClr val="333333"/>
                    </a:solidFill>
                    <a:ea typeface="Cambria Math" panose="02040503050406030204" pitchFamily="18" charset="0"/>
                    <a:cs typeface="+mn-ea"/>
                    <a:sym typeface="Arial" panose="020B0604020202020204" pitchFamily="34" charset="0"/>
                  </a:rPr>
                  <a:t> is the ground-truth function, i.e., </a:t>
                </a:r>
                <a14:m>
                  <m:oMath xmlns:m="http://schemas.openxmlformats.org/officeDocument/2006/math">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𝑌</m:t>
                    </m:r>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sSup>
                      <m:sSupPr>
                        <m:ctrlP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pPr>
                      <m:e>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𝑓</m:t>
                        </m:r>
                      </m:e>
                      <m:sup>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sup>
                    </m:sSup>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𝑋</m:t>
                    </m:r>
                    <m:r>
                      <a:rPr lang="en-US" altLang="zh-CN" sz="14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oMath>
                </a14:m>
                <a:r>
                  <a:rPr lang="en-US" altLang="zh-CN" sz="1400" b="0" dirty="0">
                    <a:solidFill>
                      <a:srgbClr val="333333"/>
                    </a:solidFill>
                    <a:latin typeface="Arial" panose="020B0604020202020204" pitchFamily="34" charset="0"/>
                    <a:ea typeface="Cambria Math" panose="02040503050406030204" pitchFamily="18" charset="0"/>
                    <a:cs typeface="+mn-ea"/>
                    <a:sym typeface="Arial" panose="020B0604020202020204" pitchFamily="34" charset="0"/>
                  </a:rPr>
                  <a:t> </a:t>
                </a:r>
              </a:p>
              <a:p>
                <a:endParaRPr lang="zh-CN" altLang="en-US" sz="1400" dirty="0"/>
              </a:p>
            </p:txBody>
          </p:sp>
        </mc:Choice>
        <mc:Fallback>
          <p:sp>
            <p:nvSpPr>
              <p:cNvPr id="19" name="文本框 18">
                <a:extLst>
                  <a:ext uri="{FF2B5EF4-FFF2-40B4-BE49-F238E27FC236}">
                    <a16:creationId xmlns:a16="http://schemas.microsoft.com/office/drawing/2014/main" id="{FD7D2094-D473-226D-E4F4-60F183C1E750}"/>
                  </a:ext>
                </a:extLst>
              </p:cNvPr>
              <p:cNvSpPr txBox="1">
                <a:spLocks noRot="1" noChangeAspect="1" noMove="1" noResize="1" noEditPoints="1" noAdjustHandles="1" noChangeArrowheads="1" noChangeShapeType="1" noTextEdit="1"/>
              </p:cNvSpPr>
              <p:nvPr/>
            </p:nvSpPr>
            <p:spPr>
              <a:xfrm>
                <a:off x="2370235" y="5502261"/>
                <a:ext cx="5433075" cy="1202252"/>
              </a:xfrm>
              <a:prstGeom prst="rect">
                <a:avLst/>
              </a:prstGeom>
              <a:blipFill>
                <a:blip r:embed="rId5"/>
                <a:stretch>
                  <a:fillRect l="-337" t="-1015" r="-898"/>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CFAEA5C7-E765-7BDD-E920-2844F54AEE10}"/>
              </a:ext>
            </a:extLst>
          </p:cNvPr>
          <p:cNvSpPr txBox="1"/>
          <p:nvPr/>
        </p:nvSpPr>
        <p:spPr>
          <a:xfrm>
            <a:off x="6768382" y="4461589"/>
            <a:ext cx="2001611" cy="369332"/>
          </a:xfrm>
          <a:prstGeom prst="rect">
            <a:avLst/>
          </a:prstGeom>
          <a:noFill/>
        </p:spPr>
        <p:txBody>
          <a:bodyPr wrap="square" rtlCol="0">
            <a:spAutoFit/>
          </a:bodyPr>
          <a:lstStyle/>
          <a:p>
            <a:r>
              <a:rPr lang="en-US" altLang="zh-CN" dirty="0"/>
              <a:t>“informativeness”</a:t>
            </a:r>
            <a:endParaRPr lang="zh-CN" altLang="en-US" dirty="0"/>
          </a:p>
        </p:txBody>
      </p:sp>
      <p:cxnSp>
        <p:nvCxnSpPr>
          <p:cNvPr id="25" name="直接箭头连接符 24">
            <a:extLst>
              <a:ext uri="{FF2B5EF4-FFF2-40B4-BE49-F238E27FC236}">
                <a16:creationId xmlns:a16="http://schemas.microsoft.com/office/drawing/2014/main" id="{AF30A0A0-E4BE-7DA7-CFB9-10BF759C84DB}"/>
              </a:ext>
            </a:extLst>
          </p:cNvPr>
          <p:cNvCxnSpPr>
            <a:cxnSpLocks/>
          </p:cNvCxnSpPr>
          <p:nvPr/>
        </p:nvCxnSpPr>
        <p:spPr>
          <a:xfrm flipH="1" flipV="1">
            <a:off x="5884506" y="5299788"/>
            <a:ext cx="1220050" cy="11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283CA10-AA96-A6B8-5987-2C4B74FC516D}"/>
              </a:ext>
            </a:extLst>
          </p:cNvPr>
          <p:cNvCxnSpPr>
            <a:cxnSpLocks/>
          </p:cNvCxnSpPr>
          <p:nvPr/>
        </p:nvCxnSpPr>
        <p:spPr>
          <a:xfrm flipH="1">
            <a:off x="5677106" y="4664840"/>
            <a:ext cx="1220050" cy="26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18DF506-37A2-90CE-893F-7D79C401A36C}"/>
              </a:ext>
            </a:extLst>
          </p:cNvPr>
          <p:cNvSpPr txBox="1"/>
          <p:nvPr/>
        </p:nvSpPr>
        <p:spPr>
          <a:xfrm>
            <a:off x="9285368" y="4393254"/>
            <a:ext cx="2666433" cy="1200329"/>
          </a:xfrm>
          <a:prstGeom prst="rect">
            <a:avLst/>
          </a:prstGeom>
          <a:noFill/>
        </p:spPr>
        <p:txBody>
          <a:bodyPr wrap="square" rtlCol="0">
            <a:spAutoFit/>
          </a:bodyPr>
          <a:lstStyle/>
          <a:p>
            <a:r>
              <a:rPr lang="en-US" altLang="zh-CN" b="1" dirty="0">
                <a:solidFill>
                  <a:srgbClr val="FF0000"/>
                </a:solidFill>
              </a:rPr>
              <a:t>The two general optimization goals of domain generalization  methods!</a:t>
            </a:r>
            <a:endParaRPr lang="zh-CN" altLang="en-US" b="1" dirty="0">
              <a:solidFill>
                <a:srgbClr val="FF0000"/>
              </a:solidFill>
            </a:endParaRPr>
          </a:p>
        </p:txBody>
      </p:sp>
      <p:cxnSp>
        <p:nvCxnSpPr>
          <p:cNvPr id="40" name="直接箭头连接符 39">
            <a:extLst>
              <a:ext uri="{FF2B5EF4-FFF2-40B4-BE49-F238E27FC236}">
                <a16:creationId xmlns:a16="http://schemas.microsoft.com/office/drawing/2014/main" id="{7BD5F4C0-37AE-E6EF-5359-2B8E93C1AD72}"/>
              </a:ext>
            </a:extLst>
          </p:cNvPr>
          <p:cNvCxnSpPr>
            <a:cxnSpLocks/>
            <a:stCxn id="16" idx="3"/>
          </p:cNvCxnSpPr>
          <p:nvPr/>
        </p:nvCxnSpPr>
        <p:spPr>
          <a:xfrm flipV="1">
            <a:off x="8504977" y="5283830"/>
            <a:ext cx="746269" cy="16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C9FB929-32BD-6F5E-47B9-9A2362273442}"/>
              </a:ext>
            </a:extLst>
          </p:cNvPr>
          <p:cNvCxnSpPr>
            <a:cxnSpLocks/>
          </p:cNvCxnSpPr>
          <p:nvPr/>
        </p:nvCxnSpPr>
        <p:spPr>
          <a:xfrm>
            <a:off x="8614623" y="4666444"/>
            <a:ext cx="670745" cy="18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2.3 Method</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34" name="文本占位符 33"/>
          <p:cNvSpPr>
            <a:spLocks noGrp="1"/>
          </p:cNvSpPr>
          <p:nvPr>
            <p:ph type="body" sz="quarter" idx="10"/>
          </p:nvPr>
        </p:nvSpPr>
        <p:spPr/>
        <p:txBody>
          <a:bodyPr/>
          <a:lstStyle/>
          <a:p>
            <a:r>
              <a:rPr lang="en-US" altLang="zh-CN" dirty="0" err="1">
                <a:latin typeface="Times New Roman" panose="02020603050405020304" pitchFamily="18" charset="0"/>
                <a:cs typeface="Times New Roman" panose="02020603050405020304" pitchFamily="18" charset="0"/>
                <a:sym typeface="Arial" panose="020B0604020202020204" pitchFamily="34" charset="0"/>
              </a:rPr>
              <a:t>MatchDG</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mc:AlternateContent xmlns:mc="http://schemas.openxmlformats.org/markup-compatibility/2006" xmlns:a14="http://schemas.microsoft.com/office/drawing/2010/main">
        <mc:Choice Requires="a14">
          <p:sp>
            <p:nvSpPr>
              <p:cNvPr id="32" name="矩形 47"/>
              <p:cNvSpPr>
                <a:spLocks noChangeArrowheads="1"/>
              </p:cNvSpPr>
              <p:nvPr/>
            </p:nvSpPr>
            <p:spPr bwMode="auto">
              <a:xfrm>
                <a:off x="6416266" y="3030540"/>
                <a:ext cx="4521661" cy="30430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14:m>
                  <m:oMathPara xmlns:m="http://schemas.openxmlformats.org/officeDocument/2006/math">
                    <m:oMathParaPr>
                      <m:jc m:val="centerGroup"/>
                    </m:oMathParaPr>
                    <m:oMath xmlns:m="http://schemas.openxmlformats.org/officeDocument/2006/math">
                      <m:r>
                        <m:rPr>
                          <m:sty m:val="p"/>
                        </m:rPr>
                        <a:rPr lang="el-GR"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Φ</m:t>
                      </m:r>
                      <m:d>
                        <m:d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dPr>
                        <m:e>
                          <m:sSub>
                            <m:sSub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𝑖</m:t>
                              </m:r>
                            </m:sub>
                          </m:sSub>
                        </m:e>
                      </m:d>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r>
                        <m:rPr>
                          <m:sty m:val="p"/>
                        </m:rPr>
                        <a:rPr lang="en-US" altLang="zh-CN" sz="1600" b="0" i="0"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Φ</m:t>
                      </m:r>
                      <m:d>
                        <m:d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dPr>
                        <m:e>
                          <m:sSub>
                            <m:sSub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𝑗</m:t>
                              </m:r>
                            </m:sub>
                          </m:sSub>
                        </m:e>
                      </m:d>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m:t>
                      </m:r>
                      <m:sSub>
                        <m:sSub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𝑖</m:t>
                          </m:r>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𝑐</m:t>
                          </m:r>
                        </m:sub>
                      </m:sSub>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sSub>
                        <m:sSubPr>
                          <m:ctrlP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ctrlPr>
                        </m:sSubPr>
                        <m:e>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𝑥</m:t>
                          </m:r>
                        </m:e>
                        <m:sub>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𝑗</m:t>
                          </m:r>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 </m:t>
                          </m:r>
                          <m:r>
                            <a:rPr lang="en-US" altLang="zh-CN" sz="1600" b="0" i="1" smtClean="0">
                              <a:solidFill>
                                <a:srgbClr val="333333"/>
                              </a:solidFill>
                              <a:latin typeface="Cambria Math" panose="02040503050406030204" pitchFamily="18" charset="0"/>
                              <a:ea typeface="Cambria Math" panose="02040503050406030204" pitchFamily="18" charset="0"/>
                              <a:cs typeface="+mn-ea"/>
                              <a:sym typeface="Arial" panose="020B0604020202020204" pitchFamily="34" charset="0"/>
                            </a:rPr>
                            <m:t>𝑐</m:t>
                          </m:r>
                        </m:sub>
                      </m:sSub>
                    </m:oMath>
                  </m:oMathPara>
                </a14:m>
                <a:endParaRPr lang="en-US" altLang="zh-CN" sz="1600" dirty="0">
                  <a:solidFill>
                    <a:srgbClr val="333333"/>
                  </a:solidFill>
                  <a:latin typeface="Times New Roman" panose="02020603050405020304" pitchFamily="18" charset="0"/>
                  <a:ea typeface="Cambria Math" panose="02040503050406030204" pitchFamily="18" charset="0"/>
                  <a:cs typeface="Times New Roman" panose="02020603050405020304" pitchFamily="18" charset="0"/>
                  <a:sym typeface="Arial" panose="020B0604020202020204" pitchFamily="34" charset="0"/>
                </a:endParaRPr>
              </a:p>
              <a:p>
                <a:pPr>
                  <a:lnSpc>
                    <a:spcPct val="120000"/>
                  </a:lnSpc>
                  <a:spcBef>
                    <a:spcPct val="0"/>
                  </a:spcBef>
                  <a:buNone/>
                </a:pPr>
                <a:r>
                  <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Contrastive loss:</a:t>
                </a:r>
              </a:p>
              <a:p>
                <a:pP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nSpc>
                    <a:spcPct val="120000"/>
                  </a:lnSpc>
                  <a:spcBef>
                    <a:spcPct val="0"/>
                  </a:spcBef>
                  <a:buNone/>
                </a:pPr>
                <a:r>
                  <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Classified loss</a:t>
                </a:r>
              </a:p>
              <a:p>
                <a:pPr algn="ct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gn="ct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gn="ctr">
                  <a:lnSpc>
                    <a:spcPct val="120000"/>
                  </a:lnSpc>
                  <a:spcBef>
                    <a:spcPct val="0"/>
                  </a:spcBef>
                  <a:buNone/>
                </a:pPr>
                <a:endParaRPr lang="en-US" altLang="zh-CN" sz="1600" dirty="0">
                  <a:solidFill>
                    <a:srgbClr val="333333"/>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gn="ctr">
                  <a:lnSpc>
                    <a:spcPct val="120000"/>
                  </a:lnSpc>
                  <a:spcBef>
                    <a:spcPct val="0"/>
                  </a:spcBef>
                  <a:buNone/>
                </a:pPr>
                <a:endParaRPr lang="en-US" altLang="zh-CN" sz="1600" b="0" dirty="0">
                  <a:solidFill>
                    <a:srgbClr val="333333"/>
                  </a:solidFill>
                  <a:latin typeface="Times New Roman" panose="02020603050405020304" pitchFamily="18" charset="0"/>
                  <a:ea typeface="Cambria Math" panose="02040503050406030204" pitchFamily="18" charset="0"/>
                  <a:cs typeface="Times New Roman" panose="02020603050405020304" pitchFamily="18" charset="0"/>
                  <a:sym typeface="Arial" panose="020B0604020202020204" pitchFamily="34" charset="0"/>
                </a:endParaRPr>
              </a:p>
            </p:txBody>
          </p:sp>
        </mc:Choice>
        <mc:Fallback xmlns="">
          <p:sp>
            <p:nvSpPr>
              <p:cNvPr id="32" name="矩形 47"/>
              <p:cNvSpPr>
                <a:spLocks noRot="1" noChangeAspect="1" noMove="1" noResize="1" noEditPoints="1" noAdjustHandles="1" noChangeArrowheads="1" noChangeShapeType="1" noTextEdit="1"/>
              </p:cNvSpPr>
              <p:nvPr/>
            </p:nvSpPr>
            <p:spPr bwMode="auto">
              <a:xfrm>
                <a:off x="6416266" y="3030540"/>
                <a:ext cx="4521661" cy="3043071"/>
              </a:xfrm>
              <a:prstGeom prst="rect">
                <a:avLst/>
              </a:prstGeom>
              <a:blipFill rotWithShape="1">
                <a:blip r:embed="rId3"/>
                <a:stretch>
                  <a:fillRect l="-5" t="-11" r="1" b="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椭圆 1"/>
          <p:cNvSpPr/>
          <p:nvPr/>
        </p:nvSpPr>
        <p:spPr>
          <a:xfrm>
            <a:off x="3901199" y="2736626"/>
            <a:ext cx="104502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Domain</a:t>
            </a:r>
            <a:endParaRPr lang="zh-CN" altLang="en-US" sz="1200" dirty="0"/>
          </a:p>
        </p:txBody>
      </p:sp>
      <p:sp>
        <p:nvSpPr>
          <p:cNvPr id="3" name="椭圆 2"/>
          <p:cNvSpPr/>
          <p:nvPr/>
        </p:nvSpPr>
        <p:spPr>
          <a:xfrm>
            <a:off x="3124380" y="3830219"/>
            <a:ext cx="605913"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X</a:t>
            </a:r>
            <a:endParaRPr lang="zh-CN" altLang="en-US" sz="1200" dirty="0"/>
          </a:p>
        </p:txBody>
      </p:sp>
      <mc:AlternateContent xmlns:mc="http://schemas.openxmlformats.org/markup-compatibility/2006" xmlns:a14="http://schemas.microsoft.com/office/drawing/2010/main">
        <mc:Choice Requires="a14">
          <p:sp>
            <p:nvSpPr>
              <p:cNvPr id="4" name="椭圆 3"/>
              <p:cNvSpPr/>
              <p:nvPr/>
            </p:nvSpPr>
            <p:spPr>
              <a:xfrm>
                <a:off x="2253938" y="2736626"/>
                <a:ext cx="602232"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𝑋</m:t>
                          </m:r>
                        </m:e>
                        <m:sub>
                          <m:r>
                            <a:rPr lang="en-US" altLang="zh-CN" sz="1200" b="0" i="1" smtClean="0">
                              <a:latin typeface="Cambria Math" panose="02040503050406030204" pitchFamily="18" charset="0"/>
                            </a:rPr>
                            <m:t>𝑐</m:t>
                          </m:r>
                        </m:sub>
                      </m:sSub>
                    </m:oMath>
                  </m:oMathPara>
                </a14:m>
                <a:endParaRPr lang="en-US" altLang="zh-CN" sz="1200" b="0" dirty="0"/>
              </a:p>
            </p:txBody>
          </p:sp>
        </mc:Choice>
        <mc:Fallback xmlns="">
          <p:sp>
            <p:nvSpPr>
              <p:cNvPr id="4" name="椭圆 3"/>
              <p:cNvSpPr>
                <a:spLocks noRot="1" noChangeAspect="1" noMove="1" noResize="1" noEditPoints="1" noAdjustHandles="1" noChangeArrowheads="1" noChangeShapeType="1" noTextEdit="1"/>
              </p:cNvSpPr>
              <p:nvPr/>
            </p:nvSpPr>
            <p:spPr>
              <a:xfrm>
                <a:off x="2253938" y="2736626"/>
                <a:ext cx="602232" cy="587828"/>
              </a:xfrm>
              <a:prstGeom prst="ellipse">
                <a:avLst/>
              </a:prstGeom>
              <a:blipFill rotWithShape="1">
                <a:blip r:embed="rId4"/>
                <a:stretch>
                  <a:fillRect l="-54" t="-70" r="95" b="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 name="椭圆 4"/>
          <p:cNvSpPr/>
          <p:nvPr/>
        </p:nvSpPr>
        <p:spPr>
          <a:xfrm>
            <a:off x="2076979" y="4687358"/>
            <a:ext cx="956149" cy="58782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Y (Class)</a:t>
            </a:r>
            <a:endParaRPr lang="zh-CN" altLang="en-US" sz="1200" dirty="0"/>
          </a:p>
        </p:txBody>
      </p:sp>
      <p:cxnSp>
        <p:nvCxnSpPr>
          <p:cNvPr id="6" name="直接箭头连接符 5"/>
          <p:cNvCxnSpPr>
            <a:stCxn id="2" idx="4"/>
            <a:endCxn id="3" idx="0"/>
          </p:cNvCxnSpPr>
          <p:nvPr/>
        </p:nvCxnSpPr>
        <p:spPr>
          <a:xfrm flipH="1">
            <a:off x="3427337" y="3324454"/>
            <a:ext cx="996377"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 idx="4"/>
            <a:endCxn id="3" idx="0"/>
          </p:cNvCxnSpPr>
          <p:nvPr/>
        </p:nvCxnSpPr>
        <p:spPr>
          <a:xfrm>
            <a:off x="2555054" y="3324454"/>
            <a:ext cx="872283" cy="5057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4" idx="4"/>
            <a:endCxn id="5" idx="0"/>
          </p:cNvCxnSpPr>
          <p:nvPr/>
        </p:nvCxnSpPr>
        <p:spPr>
          <a:xfrm>
            <a:off x="2555054" y="3324454"/>
            <a:ext cx="0" cy="13629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972766" y="1854200"/>
            <a:ext cx="909140" cy="55028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Object</a:t>
            </a:r>
            <a:endParaRPr lang="zh-CN" altLang="en-US" sz="1200" dirty="0"/>
          </a:p>
        </p:txBody>
      </p:sp>
      <p:cxnSp>
        <p:nvCxnSpPr>
          <p:cNvPr id="11" name="直接箭头连接符 10"/>
          <p:cNvCxnSpPr>
            <a:stCxn id="9" idx="4"/>
            <a:endCxn id="4" idx="0"/>
          </p:cNvCxnSpPr>
          <p:nvPr/>
        </p:nvCxnSpPr>
        <p:spPr>
          <a:xfrm flipH="1">
            <a:off x="2555054" y="2404486"/>
            <a:ext cx="872282" cy="332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4"/>
            <a:endCxn id="2" idx="0"/>
          </p:cNvCxnSpPr>
          <p:nvPr/>
        </p:nvCxnSpPr>
        <p:spPr>
          <a:xfrm>
            <a:off x="3427336" y="2404486"/>
            <a:ext cx="996378" cy="33214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stretch>
            <a:fillRect/>
          </a:stretch>
        </p:blipFill>
        <p:spPr>
          <a:xfrm>
            <a:off x="6416266" y="3657414"/>
            <a:ext cx="4665076" cy="927921"/>
          </a:xfrm>
          <a:prstGeom prst="rect">
            <a:avLst/>
          </a:prstGeom>
        </p:spPr>
      </p:pic>
      <p:pic>
        <p:nvPicPr>
          <p:cNvPr id="19" name="图片 18"/>
          <p:cNvPicPr>
            <a:picLocks noChangeAspect="1"/>
          </p:cNvPicPr>
          <p:nvPr/>
        </p:nvPicPr>
        <p:blipFill>
          <a:blip r:embed="rId6"/>
          <a:stretch>
            <a:fillRect/>
          </a:stretch>
        </p:blipFill>
        <p:spPr>
          <a:xfrm>
            <a:off x="6336788" y="4981272"/>
            <a:ext cx="5456053" cy="1063188"/>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2.3 Method</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34" name="文本占位符 33"/>
          <p:cNvSpPr>
            <a:spLocks noGrp="1"/>
          </p:cNvSpPr>
          <p:nvPr>
            <p:ph type="body" sz="quarter" idx="10"/>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Algorithm-</a:t>
            </a:r>
            <a:r>
              <a:rPr lang="en-US" altLang="zh-CN" dirty="0" err="1">
                <a:latin typeface="Times New Roman" panose="02020603050405020304" pitchFamily="18" charset="0"/>
                <a:cs typeface="Times New Roman" panose="02020603050405020304" pitchFamily="18" charset="0"/>
                <a:sym typeface="Arial" panose="020B0604020202020204" pitchFamily="34" charset="0"/>
              </a:rPr>
              <a:t>MatchDG</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pic>
        <p:nvPicPr>
          <p:cNvPr id="15" name="图片 14"/>
          <p:cNvPicPr>
            <a:picLocks noChangeAspect="1"/>
          </p:cNvPicPr>
          <p:nvPr/>
        </p:nvPicPr>
        <p:blipFill>
          <a:blip r:embed="rId3"/>
          <a:stretch>
            <a:fillRect/>
          </a:stretch>
        </p:blipFill>
        <p:spPr>
          <a:xfrm>
            <a:off x="1037988" y="1577971"/>
            <a:ext cx="4343440" cy="3305049"/>
          </a:xfrm>
          <a:prstGeom prst="rect">
            <a:avLst/>
          </a:prstGeom>
        </p:spPr>
      </p:pic>
      <p:pic>
        <p:nvPicPr>
          <p:cNvPr id="13" name="图片 12">
            <a:extLst>
              <a:ext uri="{FF2B5EF4-FFF2-40B4-BE49-F238E27FC236}">
                <a16:creationId xmlns:a16="http://schemas.microsoft.com/office/drawing/2014/main" id="{ACE647DF-EECE-D45F-BDEA-B95C5CC54B9C}"/>
              </a:ext>
            </a:extLst>
          </p:cNvPr>
          <p:cNvPicPr>
            <a:picLocks noChangeAspect="1"/>
          </p:cNvPicPr>
          <p:nvPr/>
        </p:nvPicPr>
        <p:blipFill>
          <a:blip r:embed="rId4"/>
          <a:stretch>
            <a:fillRect/>
          </a:stretch>
        </p:blipFill>
        <p:spPr>
          <a:xfrm>
            <a:off x="6911530" y="2433547"/>
            <a:ext cx="2870209" cy="570909"/>
          </a:xfrm>
          <a:prstGeom prst="rect">
            <a:avLst/>
          </a:prstGeom>
        </p:spPr>
      </p:pic>
      <p:pic>
        <p:nvPicPr>
          <p:cNvPr id="16" name="图片 15">
            <a:extLst>
              <a:ext uri="{FF2B5EF4-FFF2-40B4-BE49-F238E27FC236}">
                <a16:creationId xmlns:a16="http://schemas.microsoft.com/office/drawing/2014/main" id="{ED4A7A6A-9621-34C3-BA88-2FFAB5AB8A3D}"/>
              </a:ext>
            </a:extLst>
          </p:cNvPr>
          <p:cNvPicPr>
            <a:picLocks noChangeAspect="1"/>
          </p:cNvPicPr>
          <p:nvPr/>
        </p:nvPicPr>
        <p:blipFill>
          <a:blip r:embed="rId5"/>
          <a:stretch>
            <a:fillRect/>
          </a:stretch>
        </p:blipFill>
        <p:spPr>
          <a:xfrm>
            <a:off x="6246747" y="5102889"/>
            <a:ext cx="2953237" cy="533126"/>
          </a:xfrm>
          <a:prstGeom prst="rect">
            <a:avLst/>
          </a:prstGeom>
        </p:spPr>
      </p:pic>
      <p:sp>
        <p:nvSpPr>
          <p:cNvPr id="18" name="文本框 17">
            <a:extLst>
              <a:ext uri="{FF2B5EF4-FFF2-40B4-BE49-F238E27FC236}">
                <a16:creationId xmlns:a16="http://schemas.microsoft.com/office/drawing/2014/main" id="{8FB1222F-D888-7B7F-2AD9-70675B4160B3}"/>
              </a:ext>
            </a:extLst>
          </p:cNvPr>
          <p:cNvSpPr txBox="1"/>
          <p:nvPr/>
        </p:nvSpPr>
        <p:spPr>
          <a:xfrm>
            <a:off x="5061928" y="2049151"/>
            <a:ext cx="6092084" cy="2246769"/>
          </a:xfrm>
          <a:prstGeom prst="rect">
            <a:avLst/>
          </a:prstGeom>
          <a:noFill/>
        </p:spPr>
        <p:txBody>
          <a:bodyPr wrap="square" rtlCol="0">
            <a:spAutoFit/>
          </a:bodyPr>
          <a:lstStyle/>
          <a:p>
            <a:r>
              <a:rPr lang="en-US" altLang="zh-CN" sz="1400" b="1" dirty="0"/>
              <a:t>Phase 1</a:t>
            </a:r>
            <a:r>
              <a:rPr lang="en-US" altLang="zh-CN" sz="1400" dirty="0"/>
              <a:t>: find samples of the same object but different domains, and align their representations through a contrastive loss</a:t>
            </a:r>
          </a:p>
          <a:p>
            <a:pPr marL="285750" indent="-285750">
              <a:buFont typeface="Wingdings" panose="05000000000000000000" pitchFamily="2" charset="2"/>
              <a:buChar char="Ø"/>
            </a:pPr>
            <a:r>
              <a:rPr lang="en-US" altLang="zh-CN" sz="1400" b="1" dirty="0"/>
              <a:t>Contrastive loss: </a:t>
            </a:r>
          </a:p>
          <a:p>
            <a:pPr marL="285750" indent="-285750">
              <a:buFont typeface="Wingdings" panose="05000000000000000000" pitchFamily="2" charset="2"/>
              <a:buChar char="Ø"/>
            </a:pPr>
            <a:endParaRPr lang="en-US" altLang="zh-CN" sz="1400" dirty="0"/>
          </a:p>
          <a:p>
            <a:pPr marL="285750" indent="-285750">
              <a:buFont typeface="Arial" panose="020B0604020202020204" pitchFamily="34" charset="0"/>
              <a:buChar char="•"/>
            </a:pPr>
            <a:r>
              <a:rPr lang="en-US" altLang="zh-CN" sz="1400" dirty="0"/>
              <a:t>positive pairs: samples of the same object but different domains</a:t>
            </a:r>
          </a:p>
          <a:p>
            <a:pPr marL="285750" indent="-285750">
              <a:buFont typeface="Arial" panose="020B0604020202020204" pitchFamily="34" charset="0"/>
              <a:buChar char="•"/>
            </a:pPr>
            <a:r>
              <a:rPr lang="en-US" altLang="zh-CN" sz="1400" dirty="0"/>
              <a:t>negative pairs: samples of different classes</a:t>
            </a:r>
          </a:p>
          <a:p>
            <a:pPr marL="285750" indent="-285750">
              <a:buFont typeface="Wingdings" panose="05000000000000000000" pitchFamily="2" charset="2"/>
              <a:buChar char="Ø"/>
            </a:pPr>
            <a:r>
              <a:rPr lang="en-US" altLang="zh-CN" sz="1400" b="1" dirty="0"/>
              <a:t>Find same-object pairs</a:t>
            </a:r>
            <a:r>
              <a:rPr lang="en-US" altLang="zh-CN" sz="1400" dirty="0"/>
              <a:t>: after every t epochs, we update the positive matches based on the nearest same-class pairs in representation space and iterate until convergence</a:t>
            </a:r>
          </a:p>
          <a:p>
            <a:endParaRPr lang="zh-CN" altLang="en-US" sz="1400" dirty="0"/>
          </a:p>
        </p:txBody>
      </p:sp>
      <p:sp>
        <p:nvSpPr>
          <p:cNvPr id="19" name="文本框 18">
            <a:extLst>
              <a:ext uri="{FF2B5EF4-FFF2-40B4-BE49-F238E27FC236}">
                <a16:creationId xmlns:a16="http://schemas.microsoft.com/office/drawing/2014/main" id="{6C91827F-EC24-8434-F019-DC17CC1C19DA}"/>
              </a:ext>
            </a:extLst>
          </p:cNvPr>
          <p:cNvSpPr txBox="1"/>
          <p:nvPr/>
        </p:nvSpPr>
        <p:spPr>
          <a:xfrm>
            <a:off x="5741838" y="4837305"/>
            <a:ext cx="5209592" cy="338554"/>
          </a:xfrm>
          <a:prstGeom prst="rect">
            <a:avLst/>
          </a:prstGeom>
          <a:noFill/>
        </p:spPr>
        <p:txBody>
          <a:bodyPr wrap="square" rtlCol="0">
            <a:spAutoFit/>
          </a:bodyPr>
          <a:lstStyle/>
          <a:p>
            <a:r>
              <a:rPr lang="en-US" altLang="zh-CN" sz="1600" b="1" dirty="0"/>
              <a:t>Phase 2: </a:t>
            </a:r>
            <a:r>
              <a:rPr lang="en-US" altLang="zh-CN" sz="1600" dirty="0"/>
              <a:t>invariance + informativeness optimization</a:t>
            </a:r>
            <a:endParaRPr lang="zh-CN" altLang="en-US" sz="1600"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3" name="标题 32"/>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4. Conclusion</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34" name="文本占位符 33"/>
          <p:cNvSpPr>
            <a:spLocks noGrp="1"/>
          </p:cNvSpPr>
          <p:nvPr>
            <p:ph type="body" sz="quarter" idx="10"/>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Results on Rotated MNIST &amp; Fashion-MNIST &amp; PACS</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pic>
        <p:nvPicPr>
          <p:cNvPr id="17" name="图片 16"/>
          <p:cNvPicPr>
            <a:picLocks noChangeAspect="1"/>
          </p:cNvPicPr>
          <p:nvPr/>
        </p:nvPicPr>
        <p:blipFill>
          <a:blip r:embed="rId3"/>
          <a:stretch>
            <a:fillRect/>
          </a:stretch>
        </p:blipFill>
        <p:spPr>
          <a:xfrm>
            <a:off x="7144175" y="1355856"/>
            <a:ext cx="4505552" cy="5008880"/>
          </a:xfrm>
          <a:prstGeom prst="rect">
            <a:avLst/>
          </a:prstGeom>
        </p:spPr>
      </p:pic>
      <p:pic>
        <p:nvPicPr>
          <p:cNvPr id="19" name="图片 18"/>
          <p:cNvPicPr>
            <a:picLocks noChangeAspect="1"/>
          </p:cNvPicPr>
          <p:nvPr/>
        </p:nvPicPr>
        <p:blipFill>
          <a:blip r:embed="rId4"/>
          <a:stretch>
            <a:fillRect/>
          </a:stretch>
        </p:blipFill>
        <p:spPr>
          <a:xfrm>
            <a:off x="405494" y="1470094"/>
            <a:ext cx="6615637" cy="2186878"/>
          </a:xfrm>
          <a:prstGeom prst="rect">
            <a:avLst/>
          </a:prstGeom>
        </p:spPr>
      </p:pic>
      <p:pic>
        <p:nvPicPr>
          <p:cNvPr id="21" name="图片 20"/>
          <p:cNvPicPr>
            <a:picLocks noChangeAspect="1"/>
          </p:cNvPicPr>
          <p:nvPr/>
        </p:nvPicPr>
        <p:blipFill>
          <a:blip r:embed="rId5"/>
          <a:stretch>
            <a:fillRect/>
          </a:stretch>
        </p:blipFill>
        <p:spPr>
          <a:xfrm>
            <a:off x="1099551" y="3800827"/>
            <a:ext cx="5227524" cy="2563909"/>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30" name="文本框 29"/>
          <p:cNvSpPr txBox="1"/>
          <p:nvPr/>
        </p:nvSpPr>
        <p:spPr>
          <a:xfrm>
            <a:off x="5503747" y="2008486"/>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a:t>
            </a:r>
            <a:r>
              <a:rPr lang="en-US" altLang="zh-CN" sz="3600" spc="150" dirty="0">
                <a:solidFill>
                  <a:srgbClr val="595959"/>
                </a:solidFill>
                <a:latin typeface="Arial" panose="020B0604020202020204" pitchFamily="34" charset="0"/>
                <a:ea typeface="微软雅黑" panose="020B0503020204020204" charset="-122"/>
                <a:cs typeface="+mn-ea"/>
                <a:sym typeface="Arial" panose="020B0604020202020204" pitchFamily="34" charset="0"/>
              </a:rPr>
              <a:t>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文本框 30"/>
          <p:cNvSpPr txBox="1"/>
          <p:nvPr/>
        </p:nvSpPr>
        <p:spPr>
          <a:xfrm>
            <a:off x="5405097" y="2980055"/>
            <a:ext cx="6786902" cy="3338764"/>
          </a:xfrm>
          <a:prstGeom prst="rect">
            <a:avLst/>
          </a:prstGeom>
          <a:noFill/>
        </p:spPr>
        <p:txBody>
          <a:bodyPr wrap="square" rtlCol="0">
            <a:no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3200" b="1" spc="300" dirty="0">
                <a:solidFill>
                  <a:srgbClr val="9A0001"/>
                </a:solidFill>
                <a:latin typeface="Arial" panose="020B0604020202020204" pitchFamily="34" charset="0"/>
                <a:ea typeface="微软雅黑" panose="020B0503020204020204" charset="-122"/>
                <a:cs typeface="+mn-ea"/>
                <a:sym typeface="Arial" panose="020B0604020202020204" pitchFamily="34" charset="0"/>
              </a:rPr>
              <a:t>CACM: A Phased Summary Work  </a:t>
            </a:r>
            <a:r>
              <a:rPr kumimoji="0" lang="en-US" altLang="zh-CN"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 </a:t>
            </a:r>
            <a:endParaRPr kumimoji="0" lang="zh-CN" altLang="en-US"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矩形 31"/>
          <p:cNvSpPr/>
          <p:nvPr/>
        </p:nvSpPr>
        <p:spPr>
          <a:xfrm flipV="1">
            <a:off x="5535930" y="2751455"/>
            <a:ext cx="2308225" cy="7620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18</a:t>
            </a:fld>
            <a:endParaRPr lang="zh-CN" altLang="en-US" dirty="0"/>
          </a:p>
        </p:txBody>
      </p:sp>
      <p:sp>
        <p:nvSpPr>
          <p:cNvPr id="7" name="副标题 2"/>
          <p:cNvSpPr txBox="1"/>
          <p:nvPr/>
        </p:nvSpPr>
        <p:spPr>
          <a:xfrm>
            <a:off x="654408" y="1807652"/>
            <a:ext cx="11269659" cy="2148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mj-ea"/>
                <a:ea typeface="+mj-ea"/>
              </a:rPr>
              <a:t>Tons of invariant learning works using different objectives (IRM, </a:t>
            </a:r>
            <a:r>
              <a:rPr lang="en-US" altLang="zh-CN" sz="2400" dirty="0" err="1">
                <a:latin typeface="+mj-ea"/>
                <a:ea typeface="+mj-ea"/>
              </a:rPr>
              <a:t>VREx</a:t>
            </a:r>
            <a:r>
              <a:rPr lang="en-US" altLang="zh-CN" sz="2400" dirty="0">
                <a:latin typeface="+mj-ea"/>
                <a:ea typeface="+mj-ea"/>
              </a:rPr>
              <a:t>, </a:t>
            </a:r>
            <a:r>
              <a:rPr lang="en-US" altLang="zh-CN" sz="2400" dirty="0" err="1">
                <a:latin typeface="+mj-ea"/>
                <a:ea typeface="+mj-ea"/>
              </a:rPr>
              <a:t>MatchDG</a:t>
            </a:r>
            <a:r>
              <a:rPr lang="en-US" altLang="zh-CN" sz="2400" dirty="0">
                <a:latin typeface="+mj-ea"/>
                <a:ea typeface="+mj-ea"/>
              </a:rPr>
              <a:t>, </a:t>
            </a:r>
            <a:r>
              <a:rPr lang="en-US" altLang="zh-CN" sz="2400" dirty="0" err="1">
                <a:latin typeface="+mj-ea"/>
                <a:ea typeface="+mj-ea"/>
              </a:rPr>
              <a:t>LaCIM</a:t>
            </a:r>
            <a:r>
              <a:rPr lang="en-US" altLang="zh-CN" sz="2400" dirty="0">
                <a:latin typeface="+mj-ea"/>
                <a:ea typeface="+mj-ea"/>
              </a:rPr>
              <a:t>, CSG-DA, DANN, C-DANN…) that aim at finding the causal features have been proposed. and </a:t>
            </a:r>
            <a:r>
              <a:rPr lang="en-US" altLang="zh-CN" sz="2400" b="1" dirty="0">
                <a:latin typeface="+mj-ea"/>
                <a:ea typeface="+mj-ea"/>
              </a:rPr>
              <a:t>their performance can vary greatly, no method works</a:t>
            </a:r>
            <a:r>
              <a:rPr lang="zh-CN" altLang="en-US" sz="2400" b="1" dirty="0">
                <a:latin typeface="+mj-ea"/>
                <a:ea typeface="+mj-ea"/>
              </a:rPr>
              <a:t> </a:t>
            </a:r>
            <a:r>
              <a:rPr lang="en-US" altLang="zh-CN" sz="2400" b="1" dirty="0">
                <a:latin typeface="+mj-ea"/>
                <a:ea typeface="+mj-ea"/>
              </a:rPr>
              <a:t>well</a:t>
            </a:r>
            <a:r>
              <a:rPr lang="zh-CN" altLang="en-US" sz="2400" b="1" dirty="0">
                <a:latin typeface="+mj-ea"/>
                <a:ea typeface="+mj-ea"/>
              </a:rPr>
              <a:t> </a:t>
            </a:r>
            <a:r>
              <a:rPr lang="en-US" altLang="zh-CN" sz="2400" b="1" dirty="0">
                <a:latin typeface="+mj-ea"/>
                <a:ea typeface="+mj-ea"/>
              </a:rPr>
              <a:t>in all scenarios.</a:t>
            </a:r>
            <a:endParaRPr lang="en-US" altLang="zh-CN" sz="2000" dirty="0">
              <a:latin typeface="+mj-ea"/>
              <a:ea typeface="+mj-ea"/>
            </a:endParaRPr>
          </a:p>
        </p:txBody>
      </p:sp>
      <p:sp>
        <p:nvSpPr>
          <p:cNvPr id="3" name="文本框 2"/>
          <p:cNvSpPr txBox="1"/>
          <p:nvPr/>
        </p:nvSpPr>
        <p:spPr>
          <a:xfrm>
            <a:off x="654408" y="3776870"/>
            <a:ext cx="11054634" cy="954107"/>
          </a:xfrm>
          <a:prstGeom prst="rect">
            <a:avLst/>
          </a:prstGeom>
          <a:noFill/>
        </p:spPr>
        <p:txBody>
          <a:bodyPr wrap="square">
            <a:spAutoFit/>
          </a:bodyPr>
          <a:lstStyle/>
          <a:p>
            <a:r>
              <a:rPr lang="en-US" altLang="zh-CN" sz="2800" spc="300" dirty="0">
                <a:solidFill>
                  <a:srgbClr val="9A0001"/>
                </a:solidFill>
                <a:latin typeface="Arial" panose="020B0604020202020204" pitchFamily="34" charset="0"/>
                <a:ea typeface="微软雅黑" panose="020B0503020204020204" charset="-122"/>
                <a:cs typeface="+mn-ea"/>
                <a:sym typeface="Arial" panose="020B0604020202020204" pitchFamily="34" charset="0"/>
              </a:rPr>
              <a:t>What’s the key to achieving </a:t>
            </a:r>
            <a:r>
              <a:rPr lang="en-US" altLang="zh-CN" sz="2800" b="1" spc="300" dirty="0">
                <a:solidFill>
                  <a:srgbClr val="9A0001"/>
                </a:solidFill>
                <a:latin typeface="Arial" panose="020B0604020202020204" pitchFamily="34" charset="0"/>
                <a:ea typeface="微软雅黑" panose="020B0503020204020204" charset="-122"/>
                <a:cs typeface="+mn-ea"/>
                <a:sym typeface="Arial" panose="020B0604020202020204" pitchFamily="34" charset="0"/>
              </a:rPr>
              <a:t>consistently </a:t>
            </a:r>
            <a:r>
              <a:rPr lang="en-US" altLang="zh-CN" sz="2800" spc="300" dirty="0">
                <a:solidFill>
                  <a:srgbClr val="9A0001"/>
                </a:solidFill>
                <a:latin typeface="Arial" panose="020B0604020202020204" pitchFamily="34" charset="0"/>
                <a:ea typeface="微软雅黑" panose="020B0503020204020204" charset="-122"/>
                <a:cs typeface="+mn-ea"/>
                <a:sym typeface="Arial" panose="020B0604020202020204" pitchFamily="34" charset="0"/>
              </a:rPr>
              <a:t>better generalization?</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CBA9D17-A0D3-409F-BFF9-E5BAE63FEE36}" type="slidenum">
              <a:rPr lang="zh-CN" altLang="en-US" smtClean="0"/>
              <a:t>19</a:t>
            </a:fld>
            <a:endParaRPr lang="zh-CN" altLang="en-US" dirty="0"/>
          </a:p>
        </p:txBody>
      </p:sp>
      <p:pic>
        <p:nvPicPr>
          <p:cNvPr id="4" name="图片 3"/>
          <p:cNvPicPr>
            <a:picLocks noChangeAspect="1"/>
          </p:cNvPicPr>
          <p:nvPr/>
        </p:nvPicPr>
        <p:blipFill>
          <a:blip r:embed="rId2"/>
          <a:stretch>
            <a:fillRect/>
          </a:stretch>
        </p:blipFill>
        <p:spPr>
          <a:xfrm>
            <a:off x="2424320" y="1495766"/>
            <a:ext cx="6507646" cy="1933234"/>
          </a:xfrm>
          <a:prstGeom prst="rect">
            <a:avLst/>
          </a:prstGeom>
        </p:spPr>
      </p:pic>
      <p:sp>
        <p:nvSpPr>
          <p:cNvPr id="5" name="文本框 4"/>
          <p:cNvSpPr txBox="1"/>
          <p:nvPr/>
        </p:nvSpPr>
        <p:spPr>
          <a:xfrm>
            <a:off x="4022035" y="3634408"/>
            <a:ext cx="3134139" cy="369332"/>
          </a:xfrm>
          <a:prstGeom prst="rect">
            <a:avLst/>
          </a:prstGeom>
          <a:noFill/>
        </p:spPr>
        <p:txBody>
          <a:bodyPr wrap="square" rtlCol="0">
            <a:spAutoFit/>
          </a:bodyPr>
          <a:lstStyle/>
          <a:p>
            <a:r>
              <a:rPr lang="en-US" altLang="zh-CN" dirty="0"/>
              <a:t>ICLR 2023 </a:t>
            </a:r>
            <a:r>
              <a:rPr lang="en-US" altLang="zh-CN" dirty="0">
                <a:solidFill>
                  <a:srgbClr val="FF0000"/>
                </a:solidFill>
              </a:rPr>
              <a:t>notable (top 25%)</a:t>
            </a:r>
            <a:endParaRPr lang="zh-CN" altLang="en-US"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30" name="文本框 29"/>
          <p:cNvSpPr txBox="1"/>
          <p:nvPr/>
        </p:nvSpPr>
        <p:spPr>
          <a:xfrm>
            <a:off x="5503747" y="2008486"/>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文本框 30"/>
          <p:cNvSpPr txBox="1"/>
          <p:nvPr/>
        </p:nvSpPr>
        <p:spPr>
          <a:xfrm>
            <a:off x="5401945" y="2980055"/>
            <a:ext cx="6705972" cy="3338764"/>
          </a:xfrm>
          <a:prstGeom prst="rect">
            <a:avLst/>
          </a:prstGeom>
          <a:noFill/>
        </p:spPr>
        <p:txBody>
          <a:bodyPr wrap="square" rtlCol="0">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An Introduction to the  Distribution Shift &amp; Causality  </a:t>
            </a:r>
            <a:endParaRPr kumimoji="0" lang="zh-CN" altLang="en-US"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矩形 31"/>
          <p:cNvSpPr/>
          <p:nvPr/>
        </p:nvSpPr>
        <p:spPr>
          <a:xfrm flipV="1">
            <a:off x="5535930" y="2751455"/>
            <a:ext cx="2308225" cy="7620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20</a:t>
            </a:fld>
            <a:endParaRPr lang="zh-CN" altLang="en-US" dirty="0"/>
          </a:p>
        </p:txBody>
      </p:sp>
      <p:sp>
        <p:nvSpPr>
          <p:cNvPr id="7" name="副标题 2"/>
          <p:cNvSpPr txBox="1"/>
          <p:nvPr/>
        </p:nvSpPr>
        <p:spPr>
          <a:xfrm>
            <a:off x="508634" y="760731"/>
            <a:ext cx="11269659" cy="4894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mj-ea"/>
                <a:ea typeface="+mj-ea"/>
              </a:rPr>
              <a:t>The most insightful take-away of this work:</a:t>
            </a:r>
          </a:p>
          <a:p>
            <a:r>
              <a:rPr lang="en-US" altLang="zh-CN" sz="2000" dirty="0">
                <a:latin typeface="+mj-ea"/>
                <a:ea typeface="+mj-ea"/>
              </a:rPr>
              <a:t>There might be </a:t>
            </a:r>
            <a:r>
              <a:rPr lang="en-US" altLang="zh-CN" sz="2000" b="1" dirty="0">
                <a:latin typeface="+mj-ea"/>
                <a:ea typeface="+mj-ea"/>
              </a:rPr>
              <a:t>multiple shifts</a:t>
            </a:r>
            <a:r>
              <a:rPr lang="en-US" altLang="zh-CN" sz="2000" dirty="0">
                <a:latin typeface="+mj-ea"/>
                <a:ea typeface="+mj-ea"/>
              </a:rPr>
              <a:t> appearing simultaneously in a dataset, and existing DG algorithms that are often targeted for a specific shift fail to generalize in such settings.</a:t>
            </a:r>
            <a:endParaRPr lang="en-US" altLang="zh-CN" dirty="0">
              <a:latin typeface="华文中宋" panose="02010600040101010101" charset="-122"/>
              <a:ea typeface="华文中宋" panose="02010600040101010101" charset="-122"/>
            </a:endParaRPr>
          </a:p>
          <a:p>
            <a:r>
              <a:rPr lang="en-US" altLang="zh-CN" sz="2000" dirty="0">
                <a:latin typeface="+mj-ea"/>
                <a:ea typeface="+mj-ea"/>
              </a:rPr>
              <a:t>Moreover, the authors theoretically proved that: any algorithm based on a single</a:t>
            </a:r>
            <a:r>
              <a:rPr lang="en-US" altLang="zh-CN" sz="2000" b="1" dirty="0">
                <a:latin typeface="+mj-ea"/>
                <a:ea typeface="+mj-ea"/>
              </a:rPr>
              <a:t>, fixed independence constraint </a:t>
            </a:r>
            <a:r>
              <a:rPr lang="en-US" altLang="zh-CN" sz="2000" b="1" dirty="0">
                <a:solidFill>
                  <a:srgbClr val="FF0000"/>
                </a:solidFill>
                <a:latin typeface="+mj-ea"/>
                <a:ea typeface="+mj-ea"/>
              </a:rPr>
              <a:t>cannot</a:t>
            </a:r>
            <a:r>
              <a:rPr lang="en-US" altLang="zh-CN" sz="2000" b="1" dirty="0">
                <a:latin typeface="+mj-ea"/>
                <a:ea typeface="+mj-ea"/>
              </a:rPr>
              <a:t> work well across all shifts: there will be a dataset on which it will fail.</a:t>
            </a:r>
          </a:p>
        </p:txBody>
      </p:sp>
      <p:pic>
        <p:nvPicPr>
          <p:cNvPr id="12" name="图片 11"/>
          <p:cNvPicPr>
            <a:picLocks noChangeAspect="1"/>
          </p:cNvPicPr>
          <p:nvPr>
            <p:custDataLst>
              <p:tags r:id="rId1"/>
            </p:custDataLst>
          </p:nvPr>
        </p:nvPicPr>
        <p:blipFill>
          <a:blip r:embed="rId5"/>
          <a:stretch>
            <a:fillRect/>
          </a:stretch>
        </p:blipFill>
        <p:spPr>
          <a:xfrm>
            <a:off x="2059727" y="2917371"/>
            <a:ext cx="2626981" cy="2993943"/>
          </a:xfrm>
          <a:prstGeom prst="rect">
            <a:avLst/>
          </a:prstGeom>
        </p:spPr>
      </p:pic>
      <p:sp>
        <p:nvSpPr>
          <p:cNvPr id="16" name="文本框 15"/>
          <p:cNvSpPr txBox="1"/>
          <p:nvPr/>
        </p:nvSpPr>
        <p:spPr>
          <a:xfrm>
            <a:off x="1575967" y="5911314"/>
            <a:ext cx="3681544" cy="646331"/>
          </a:xfrm>
          <a:prstGeom prst="rect">
            <a:avLst/>
          </a:prstGeom>
          <a:noFill/>
        </p:spPr>
        <p:txBody>
          <a:bodyPr wrap="square" rtlCol="0">
            <a:spAutoFit/>
          </a:bodyPr>
          <a:lstStyle/>
          <a:p>
            <a:pPr algn="ctr"/>
            <a:r>
              <a:rPr lang="it-IT" altLang="zh-CN" dirty="0"/>
              <a:t>Multi-attribute distribution shift dataset </a:t>
            </a:r>
            <a:r>
              <a:rPr lang="it-IT" altLang="zh-CN" b="1" dirty="0"/>
              <a:t>Col+Rot-MNIST</a:t>
            </a:r>
            <a:endParaRPr lang="zh-CN" altLang="en-US" b="1" dirty="0"/>
          </a:p>
        </p:txBody>
      </p:sp>
      <p:sp>
        <p:nvSpPr>
          <p:cNvPr id="17" name="文本框 16"/>
          <p:cNvSpPr txBox="1"/>
          <p:nvPr/>
        </p:nvSpPr>
        <p:spPr>
          <a:xfrm>
            <a:off x="6118904" y="3858202"/>
            <a:ext cx="3799950" cy="338554"/>
          </a:xfrm>
          <a:prstGeom prst="rect">
            <a:avLst/>
          </a:prstGeom>
          <a:noFill/>
        </p:spPr>
        <p:txBody>
          <a:bodyPr wrap="square" rtlCol="0">
            <a:spAutoFit/>
          </a:bodyPr>
          <a:lstStyle/>
          <a:p>
            <a:pPr algn="ctr"/>
            <a:r>
              <a:rPr lang="it-IT" altLang="zh-CN" sz="1600" dirty="0"/>
              <a:t>Causal graph of Col+Rot-MNIST</a:t>
            </a:r>
            <a:endParaRPr lang="zh-CN" altLang="en-US" sz="1600" dirty="0"/>
          </a:p>
        </p:txBody>
      </p:sp>
      <p:pic>
        <p:nvPicPr>
          <p:cNvPr id="19" name="图片 18"/>
          <p:cNvPicPr>
            <a:picLocks noChangeAspect="1"/>
          </p:cNvPicPr>
          <p:nvPr/>
        </p:nvPicPr>
        <p:blipFill>
          <a:blip r:embed="rId6"/>
          <a:stretch>
            <a:fillRect/>
          </a:stretch>
        </p:blipFill>
        <p:spPr>
          <a:xfrm>
            <a:off x="6701135" y="2650159"/>
            <a:ext cx="2505075" cy="1266825"/>
          </a:xfrm>
          <a:prstGeom prst="rect">
            <a:avLst/>
          </a:prstGeom>
        </p:spPr>
      </p:pic>
      <p:pic>
        <p:nvPicPr>
          <p:cNvPr id="21" name="图片 20"/>
          <p:cNvPicPr>
            <a:picLocks noChangeAspect="1"/>
          </p:cNvPicPr>
          <p:nvPr/>
        </p:nvPicPr>
        <p:blipFill>
          <a:blip r:embed="rId7"/>
          <a:stretch>
            <a:fillRect/>
          </a:stretch>
        </p:blipFill>
        <p:spPr>
          <a:xfrm>
            <a:off x="6588391" y="4254014"/>
            <a:ext cx="3190875" cy="1552575"/>
          </a:xfrm>
          <a:prstGeom prst="rect">
            <a:avLst/>
          </a:prstGeom>
        </p:spPr>
      </p:pic>
      <p:sp>
        <p:nvSpPr>
          <p:cNvPr id="22" name="文本框 21"/>
          <p:cNvSpPr txBox="1"/>
          <p:nvPr/>
        </p:nvSpPr>
        <p:spPr>
          <a:xfrm>
            <a:off x="6237800" y="5883777"/>
            <a:ext cx="3681544" cy="646331"/>
          </a:xfrm>
          <a:prstGeom prst="rect">
            <a:avLst/>
          </a:prstGeom>
          <a:noFill/>
        </p:spPr>
        <p:txBody>
          <a:bodyPr wrap="square" rtlCol="0">
            <a:spAutoFit/>
          </a:bodyPr>
          <a:lstStyle/>
          <a:p>
            <a:pPr algn="ctr"/>
            <a:r>
              <a:rPr lang="it-IT" altLang="zh-CN" dirty="0"/>
              <a:t>Test accuracy of some well-known OOD methods on Col+Rot-MNIST</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21</a:t>
            </a:fld>
            <a:endParaRPr lang="zh-CN" altLang="en-US" dirty="0"/>
          </a:p>
        </p:txBody>
      </p:sp>
      <p:sp>
        <p:nvSpPr>
          <p:cNvPr id="6" name="标题 1"/>
          <p:cNvSpPr txBox="1"/>
          <p:nvPr/>
        </p:nvSpPr>
        <p:spPr>
          <a:xfrm>
            <a:off x="481009" y="1102529"/>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j-ea"/>
                <a:cs typeface="+mn-cs"/>
              </a:rPr>
              <a:t>Main idea to solve multiple shifts:</a:t>
            </a:r>
          </a:p>
        </p:txBody>
      </p:sp>
      <mc:AlternateContent xmlns:mc="http://schemas.openxmlformats.org/markup-compatibility/2006" xmlns:a14="http://schemas.microsoft.com/office/drawing/2010/main">
        <mc:Choice Requires="a14">
          <p:sp>
            <p:nvSpPr>
              <p:cNvPr id="8" name="副标题 2"/>
              <p:cNvSpPr txBox="1"/>
              <p:nvPr/>
            </p:nvSpPr>
            <p:spPr>
              <a:xfrm>
                <a:off x="555045" y="1638131"/>
                <a:ext cx="10848340" cy="23839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altLang="zh-CN" sz="2000" dirty="0">
                    <a:latin typeface="+mj-ea"/>
                    <a:ea typeface="+mj-ea"/>
                  </a:rPr>
                  <a:t>Construct a canonical causal graph to specify the common data-generating processes. Different shifts lead to different realization of the DAGs (need prior knowledge). </a:t>
                </a:r>
              </a:p>
              <a:p>
                <a:pPr marL="457200" indent="-457200">
                  <a:buFont typeface="Arial" panose="020B0604020202020204" pitchFamily="34" charset="0"/>
                  <a:buAutoNum type="arabicPeriod"/>
                </a:pPr>
                <a:r>
                  <a:rPr lang="en-US" altLang="zh-CN" sz="2000" dirty="0">
                    <a:latin typeface="+mj-ea"/>
                    <a:ea typeface="+mj-ea"/>
                  </a:rPr>
                  <a:t>Once the DAG is constructed, we can infer the conditional independence constraints on the causal feature </a:t>
                </a:r>
                <a14:m>
                  <m:oMath xmlns:m="http://schemas.openxmlformats.org/officeDocument/2006/math">
                    <m:sSub>
                      <m:sSubPr>
                        <m:ctrlPr>
                          <a:rPr lang="en-US" altLang="zh-CN" sz="2000" i="1" dirty="0">
                            <a:latin typeface="Cambria Math" panose="02040503050406030204" pitchFamily="18" charset="0"/>
                            <a:ea typeface="+mj-ea"/>
                          </a:rPr>
                        </m:ctrlPr>
                      </m:sSubPr>
                      <m:e>
                        <m:r>
                          <a:rPr lang="en-US" altLang="zh-CN" sz="2000" dirty="0">
                            <a:latin typeface="Cambria Math" panose="02040503050406030204" pitchFamily="18" charset="0"/>
                            <a:ea typeface="+mj-ea"/>
                          </a:rPr>
                          <m:t>𝑋</m:t>
                        </m:r>
                      </m:e>
                      <m:sub>
                        <m:r>
                          <a:rPr lang="en-US" altLang="zh-CN" sz="2000" dirty="0">
                            <a:latin typeface="Cambria Math" panose="02040503050406030204" pitchFamily="18" charset="0"/>
                            <a:ea typeface="+mj-ea"/>
                          </a:rPr>
                          <m:t>𝑐</m:t>
                        </m:r>
                      </m:sub>
                    </m:sSub>
                  </m:oMath>
                </a14:m>
                <a:r>
                  <a:rPr lang="en-US" altLang="zh-CN" sz="2000" dirty="0">
                    <a:latin typeface="+mj-ea"/>
                    <a:ea typeface="+mj-ea"/>
                  </a:rPr>
                  <a:t> using d-separation,</a:t>
                </a:r>
              </a:p>
              <a:p>
                <a:pPr marL="457200" indent="-457200">
                  <a:buFont typeface="Arial" panose="020B0604020202020204" pitchFamily="34" charset="0"/>
                  <a:buAutoNum type="arabicPeriod"/>
                </a:pPr>
                <a:r>
                  <a:rPr lang="en-US" altLang="zh-CN" sz="2000" dirty="0">
                    <a:latin typeface="+mj-ea"/>
                    <a:ea typeface="+mj-ea"/>
                  </a:rPr>
                  <a:t>Then we can add the conresponding regularization of the learned feature </a:t>
                </a:r>
                <a14:m>
                  <m:oMath xmlns:m="http://schemas.openxmlformats.org/officeDocument/2006/math">
                    <m:r>
                      <m:rPr>
                        <m:sty m:val="p"/>
                      </m:rPr>
                      <a:rPr lang="en-US" altLang="zh-CN" sz="2000">
                        <a:latin typeface="Cambria Math" panose="02040503050406030204" pitchFamily="18" charset="0"/>
                        <a:ea typeface="+mj-ea"/>
                      </a:rPr>
                      <m:t>Φ</m:t>
                    </m:r>
                    <m:r>
                      <a:rPr lang="en-US" altLang="zh-CN" sz="2000" b="0" i="0" smtClean="0">
                        <a:latin typeface="Cambria Math" panose="02040503050406030204" pitchFamily="18" charset="0"/>
                        <a:ea typeface="+mj-ea"/>
                      </a:rPr>
                      <m:t>(</m:t>
                    </m:r>
                    <m:r>
                      <m:rPr>
                        <m:sty m:val="p"/>
                      </m:rPr>
                      <a:rPr lang="en-US" altLang="zh-CN" sz="2000" b="0" i="0" smtClean="0">
                        <a:latin typeface="Cambria Math" panose="02040503050406030204" pitchFamily="18" charset="0"/>
                        <a:ea typeface="+mj-ea"/>
                      </a:rPr>
                      <m:t>x</m:t>
                    </m:r>
                    <m:r>
                      <a:rPr lang="en-US" altLang="zh-CN" sz="2000" b="0" i="0" smtClean="0">
                        <a:latin typeface="Cambria Math" panose="02040503050406030204" pitchFamily="18" charset="0"/>
                        <a:ea typeface="+mj-ea"/>
                      </a:rPr>
                      <m:t>)</m:t>
                    </m:r>
                  </m:oMath>
                </a14:m>
                <a:r>
                  <a:rPr lang="en-US" altLang="zh-CN" sz="2000" dirty="0">
                    <a:latin typeface="+mj-ea"/>
                    <a:ea typeface="+mj-ea"/>
                  </a:rPr>
                  <a:t>. If there are multiple shifts, multiple regularizations are needed.</a:t>
                </a:r>
              </a:p>
            </p:txBody>
          </p:sp>
        </mc:Choice>
        <mc:Fallback xmlns="">
          <p:sp>
            <p:nvSpPr>
              <p:cNvPr id="8" name="副标题 2"/>
              <p:cNvSpPr txBox="1">
                <a:spLocks noRot="1" noChangeAspect="1" noMove="1" noResize="1" noEditPoints="1" noAdjustHandles="1" noChangeArrowheads="1" noChangeShapeType="1" noTextEdit="1"/>
              </p:cNvSpPr>
              <p:nvPr/>
            </p:nvSpPr>
            <p:spPr>
              <a:xfrm>
                <a:off x="555045" y="1638131"/>
                <a:ext cx="10848340" cy="2383903"/>
              </a:xfrm>
              <a:prstGeom prst="rect">
                <a:avLst/>
              </a:prstGeom>
              <a:blipFill rotWithShape="1">
                <a:blip r:embed="rId5"/>
                <a:stretch>
                  <a:fillRect l="-1" t="-73" r="1" b="24"/>
                </a:stretch>
              </a:blipFill>
            </p:spPr>
            <p:txBody>
              <a:bodyPr/>
              <a:lstStyle/>
              <a:p>
                <a:r>
                  <a:rPr lang="zh-CN" altLang="en-US">
                    <a:noFill/>
                  </a:rPr>
                  <a:t> </a:t>
                </a:r>
              </a:p>
            </p:txBody>
          </p:sp>
        </mc:Fallback>
      </mc:AlternateContent>
      <p:pic>
        <p:nvPicPr>
          <p:cNvPr id="9" name="图片 8"/>
          <p:cNvPicPr>
            <a:picLocks noChangeAspect="1"/>
          </p:cNvPicPr>
          <p:nvPr>
            <p:custDataLst>
              <p:tags r:id="rId1"/>
            </p:custDataLst>
          </p:nvPr>
        </p:nvPicPr>
        <p:blipFill>
          <a:blip r:embed="rId6"/>
          <a:stretch>
            <a:fillRect/>
          </a:stretch>
        </p:blipFill>
        <p:spPr>
          <a:xfrm>
            <a:off x="3994700" y="4410838"/>
            <a:ext cx="3317240" cy="1739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22</a:t>
            </a:fld>
            <a:endParaRPr lang="zh-CN" altLang="en-US" dirty="0"/>
          </a:p>
        </p:txBody>
      </p:sp>
      <p:sp>
        <p:nvSpPr>
          <p:cNvPr id="6" name="标题 1"/>
          <p:cNvSpPr txBox="1"/>
          <p:nvPr/>
        </p:nvSpPr>
        <p:spPr>
          <a:xfrm>
            <a:off x="481009" y="1102529"/>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j-ea"/>
                <a:cs typeface="+mn-cs"/>
              </a:rPr>
              <a:t>Problem formulation</a:t>
            </a:r>
          </a:p>
        </p:txBody>
      </p:sp>
      <p:pic>
        <p:nvPicPr>
          <p:cNvPr id="4" name="图片 3"/>
          <p:cNvPicPr>
            <a:picLocks noChangeAspect="1"/>
          </p:cNvPicPr>
          <p:nvPr>
            <p:custDataLst>
              <p:tags r:id="rId1"/>
            </p:custDataLst>
          </p:nvPr>
        </p:nvPicPr>
        <p:blipFill>
          <a:blip r:embed="rId6"/>
          <a:stretch>
            <a:fillRect/>
          </a:stretch>
        </p:blipFill>
        <p:spPr>
          <a:xfrm>
            <a:off x="853647" y="2279960"/>
            <a:ext cx="8585835" cy="124904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853647" y="4033223"/>
                <a:ext cx="7991772" cy="999490"/>
              </a:xfrm>
              <a:prstGeom prst="rect">
                <a:avLst/>
              </a:prstGeom>
              <a:noFill/>
            </p:spPr>
            <p:txBody>
              <a:bodyPr wrap="square" rtlCol="0">
                <a:noAutofit/>
              </a:bodyPr>
              <a:lstStyle/>
              <a:p>
                <a14:m>
                  <m:oMath xmlns:m="http://schemas.openxmlformats.org/officeDocument/2006/math">
                    <m:sSub>
                      <m:sSubPr>
                        <m:ctrlPr>
                          <a:rPr lang="en-US" altLang="zh-CN" i="1" dirty="0" smtClean="0">
                            <a:latin typeface="Cambria Math" panose="02040503050406030204" pitchFamily="18" charset="0"/>
                            <a:ea typeface="华文中宋" panose="02010600040101010101" charset="-122"/>
                            <a:cs typeface="Cambria Math" panose="02040503050406030204" pitchFamily="18" charset="0"/>
                          </a:rPr>
                        </m:ctrlPr>
                      </m:sSubPr>
                      <m:e>
                        <m:r>
                          <a:rPr lang="en-US" altLang="zh-CN" i="1" dirty="0">
                            <a:latin typeface="Cambria Math" panose="02040503050406030204" pitchFamily="18" charset="0"/>
                            <a:ea typeface="华文中宋" panose="02010600040101010101" charset="-122"/>
                            <a:cs typeface="Cambria Math" panose="02040503050406030204" pitchFamily="18" charset="0"/>
                          </a:rPr>
                          <m:t>𝑋</m:t>
                        </m:r>
                      </m:e>
                      <m:sub>
                        <m:r>
                          <a:rPr lang="en-US" altLang="zh-CN" i="1" dirty="0">
                            <a:latin typeface="Cambria Math" panose="02040503050406030204" pitchFamily="18" charset="0"/>
                            <a:ea typeface="华文中宋" panose="02010600040101010101" charset="-122"/>
                            <a:cs typeface="Cambria Math" panose="02040503050406030204" pitchFamily="18" charset="0"/>
                          </a:rPr>
                          <m:t>𝑐</m:t>
                        </m:r>
                      </m:sub>
                    </m:sSub>
                  </m:oMath>
                </a14:m>
                <a:r>
                  <a:rPr lang="en-US" altLang="zh-CN" dirty="0"/>
                  <a:t> is the unobserved causal feature. Following previous works,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oMath>
                </a14:m>
                <a:r>
                  <a:rPr lang="zh-CN" altLang="en-US" dirty="0"/>
                  <a:t> </a:t>
                </a:r>
                <a:r>
                  <a:rPr lang="en-US" altLang="zh-CN" dirty="0"/>
                  <a:t>remains the same across training and test environments. </a:t>
                </a:r>
                <a:endParaRPr lang="zh-CN" altLang="en-US" dirty="0"/>
              </a:p>
              <a:p>
                <a:endParaRPr lang="en-US"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853647" y="4033223"/>
                <a:ext cx="7991772" cy="999490"/>
              </a:xfrm>
              <a:prstGeom prst="rect">
                <a:avLst/>
              </a:prstGeom>
              <a:blipFill>
                <a:blip r:embed="rId7"/>
                <a:stretch>
                  <a:fillRect l="-610" t="-36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853647" y="5109140"/>
                <a:ext cx="9320640" cy="646331"/>
              </a:xfrm>
              <a:prstGeom prst="rect">
                <a:avLst/>
              </a:prstGeom>
              <a:noFill/>
            </p:spPr>
            <p:txBody>
              <a:bodyPr wrap="square">
                <a:spAutoFit/>
              </a:bodyPr>
              <a:lstStyle/>
              <a:p>
                <a:pPr marL="285750" indent="-285750" algn="l">
                  <a:buFont typeface="Wingdings" panose="05000000000000000000" pitchFamily="2" charset="2"/>
                  <a:buChar char="Ø"/>
                </a:pPr>
                <a:r>
                  <a:rPr lang="en-US" altLang="zh-CN" dirty="0"/>
                  <a:t>Key challenge:</a:t>
                </a:r>
              </a:p>
              <a:p>
                <a:pPr algn="l"/>
                <a:r>
                  <a:rPr lang="en-US" altLang="zh-CN" dirty="0"/>
                  <a:t>Learn the </a:t>
                </a:r>
                <a14:m>
                  <m:oMath xmlns:m="http://schemas.openxmlformats.org/officeDocument/2006/math">
                    <m:r>
                      <m:rPr>
                        <m:sty m:val="p"/>
                      </m:rPr>
                      <a:rPr lang="en-US" altLang="zh-CN" dirty="0">
                        <a:latin typeface="Cambria Math" panose="02040503050406030204" pitchFamily="18" charset="0"/>
                      </a:rPr>
                      <m:t>unobserved</m:t>
                    </m:r>
                    <m:r>
                      <a:rPr lang="en-US" altLang="zh-CN"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𝑋</m:t>
                        </m:r>
                      </m:e>
                      <m:sub>
                        <m:r>
                          <a:rPr lang="en-US" altLang="zh-CN" dirty="0">
                            <a:latin typeface="Cambria Math" panose="02040503050406030204" pitchFamily="18" charset="0"/>
                          </a:rPr>
                          <m:t>𝑐</m:t>
                        </m:r>
                      </m:sub>
                    </m:sSub>
                  </m:oMath>
                </a14:m>
                <a:r>
                  <a:rPr lang="en-US" altLang="zh-CN" dirty="0"/>
                  <a:t> using observed </a:t>
                </a:r>
              </a:p>
            </p:txBody>
          </p:sp>
        </mc:Choice>
        <mc:Fallback>
          <p:sp>
            <p:nvSpPr>
              <p:cNvPr id="11" name="文本框 10"/>
              <p:cNvSpPr txBox="1">
                <a:spLocks noRot="1" noChangeAspect="1" noMove="1" noResize="1" noEditPoints="1" noAdjustHandles="1" noChangeArrowheads="1" noChangeShapeType="1" noTextEdit="1"/>
              </p:cNvSpPr>
              <p:nvPr/>
            </p:nvSpPr>
            <p:spPr>
              <a:xfrm>
                <a:off x="853647" y="5109140"/>
                <a:ext cx="9320640" cy="646331"/>
              </a:xfrm>
              <a:prstGeom prst="rect">
                <a:avLst/>
              </a:prstGeom>
              <a:blipFill>
                <a:blip r:embed="rId8"/>
                <a:stretch>
                  <a:fillRect l="-523" t="-4717" b="-14151"/>
                </a:stretch>
              </a:blipFill>
            </p:spPr>
            <p:txBody>
              <a:bodyPr/>
              <a:lstStyle/>
              <a:p>
                <a:r>
                  <a:rPr lang="zh-CN" altLang="en-US">
                    <a:noFill/>
                  </a:rPr>
                  <a:t> </a:t>
                </a:r>
              </a:p>
            </p:txBody>
          </p:sp>
        </mc:Fallback>
      </mc:AlternateContent>
      <p:pic>
        <p:nvPicPr>
          <p:cNvPr id="12" name="图片 11"/>
          <p:cNvPicPr>
            <a:picLocks noChangeAspect="1"/>
          </p:cNvPicPr>
          <p:nvPr>
            <p:custDataLst>
              <p:tags r:id="rId2"/>
            </p:custDataLst>
          </p:nvPr>
        </p:nvPicPr>
        <p:blipFill>
          <a:blip r:embed="rId9"/>
          <a:stretch>
            <a:fillRect/>
          </a:stretch>
        </p:blipFill>
        <p:spPr>
          <a:xfrm>
            <a:off x="5146564" y="5432305"/>
            <a:ext cx="839515" cy="2354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23</a:t>
            </a:fld>
            <a:endParaRPr lang="zh-CN" altLang="en-US" dirty="0"/>
          </a:p>
        </p:txBody>
      </p:sp>
      <p:sp>
        <p:nvSpPr>
          <p:cNvPr id="6" name="标题 1"/>
          <p:cNvSpPr txBox="1"/>
          <p:nvPr/>
        </p:nvSpPr>
        <p:spPr>
          <a:xfrm>
            <a:off x="481009" y="873875"/>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j-ea"/>
                <a:cs typeface="+mn-cs"/>
              </a:rPr>
              <a:t>Bridging representation learning and independence constraints</a:t>
            </a:r>
          </a:p>
        </p:txBody>
      </p:sp>
      <p:pic>
        <p:nvPicPr>
          <p:cNvPr id="8" name="图片 7"/>
          <p:cNvPicPr>
            <a:picLocks noChangeAspect="1"/>
          </p:cNvPicPr>
          <p:nvPr/>
        </p:nvPicPr>
        <p:blipFill>
          <a:blip r:embed="rId4"/>
          <a:stretch>
            <a:fillRect/>
          </a:stretch>
        </p:blipFill>
        <p:spPr>
          <a:xfrm>
            <a:off x="5518441" y="1497860"/>
            <a:ext cx="4066233" cy="2609228"/>
          </a:xfrm>
          <a:prstGeom prst="rect">
            <a:avLst/>
          </a:prstGeom>
        </p:spPr>
      </p:pic>
      <p:sp>
        <p:nvSpPr>
          <p:cNvPr id="10" name="文本框 9"/>
          <p:cNvSpPr txBox="1"/>
          <p:nvPr/>
        </p:nvSpPr>
        <p:spPr>
          <a:xfrm>
            <a:off x="9164118" y="4192714"/>
            <a:ext cx="1517374" cy="369332"/>
          </a:xfrm>
          <a:prstGeom prst="rect">
            <a:avLst/>
          </a:prstGeom>
          <a:noFill/>
        </p:spPr>
        <p:txBody>
          <a:bodyPr wrap="square" rtlCol="0">
            <a:spAutoFit/>
          </a:bodyPr>
          <a:lstStyle/>
          <a:p>
            <a:r>
              <a:rPr lang="en-US" altLang="zh-CN" dirty="0" err="1"/>
              <a:t>MatchDG</a:t>
            </a:r>
            <a:endParaRPr lang="zh-CN" altLang="en-US" dirty="0"/>
          </a:p>
        </p:txBody>
      </p:sp>
      <mc:AlternateContent xmlns:mc="http://schemas.openxmlformats.org/markup-compatibility/2006" xmlns:a14="http://schemas.microsoft.com/office/drawing/2010/main">
        <mc:Choice Requires="a14">
          <p:sp>
            <p:nvSpPr>
              <p:cNvPr id="13" name="文本框 12"/>
              <p:cNvSpPr txBox="1"/>
              <p:nvPr/>
            </p:nvSpPr>
            <p:spPr>
              <a:xfrm>
                <a:off x="4620263" y="4210781"/>
                <a:ext cx="115293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Φ</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620263" y="4210781"/>
                <a:ext cx="1152939" cy="369332"/>
              </a:xfrm>
              <a:prstGeom prst="rect">
                <a:avLst/>
              </a:prstGeom>
              <a:blipFill rotWithShape="1">
                <a:blip r:embed="rId5"/>
                <a:stretch>
                  <a:fillRect t="-26" r="36" b="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996266" y="4210781"/>
                <a:ext cx="3094382" cy="369332"/>
              </a:xfrm>
              <a:prstGeom prst="rect">
                <a:avLst/>
              </a:prstGeom>
              <a:noFill/>
            </p:spPr>
            <p:txBody>
              <a:bodyPr wrap="square" rtlCol="0">
                <a:spAutoFit/>
              </a:bodyPr>
              <a:lstStyle/>
              <a:p>
                <a:r>
                  <a:rPr lang="en-US" altLang="zh-CN" dirty="0"/>
                  <a:t>Match </a:t>
                </a:r>
                <a14:m>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996266" y="4210781"/>
                <a:ext cx="3094382" cy="369332"/>
              </a:xfrm>
              <a:prstGeom prst="rect">
                <a:avLst/>
              </a:prstGeom>
              <a:blipFill rotWithShape="1">
                <a:blip r:embed="rId6"/>
                <a:stretch>
                  <a:fillRect l="-19" t="-26" r="20" b="133"/>
                </a:stretch>
              </a:blipFill>
            </p:spPr>
            <p:txBody>
              <a:bodyPr/>
              <a:lstStyle/>
              <a:p>
                <a:r>
                  <a:rPr lang="zh-CN" altLang="en-US">
                    <a:noFill/>
                  </a:rPr>
                  <a:t> </a:t>
                </a:r>
              </a:p>
            </p:txBody>
          </p:sp>
        </mc:Fallback>
      </mc:AlternateContent>
      <p:sp>
        <p:nvSpPr>
          <p:cNvPr id="16" name="文本框 15"/>
          <p:cNvSpPr txBox="1"/>
          <p:nvPr/>
        </p:nvSpPr>
        <p:spPr>
          <a:xfrm>
            <a:off x="483362" y="4745902"/>
            <a:ext cx="11025808" cy="646331"/>
          </a:xfrm>
          <a:prstGeom prst="rect">
            <a:avLst/>
          </a:prstGeom>
          <a:noFill/>
        </p:spPr>
        <p:txBody>
          <a:bodyPr wrap="square">
            <a:spAutoFit/>
          </a:bodyPr>
          <a:lstStyle/>
          <a:p>
            <a:r>
              <a:rPr lang="en-US" altLang="zh-CN" dirty="0"/>
              <a:t>These representation learning methods are t</a:t>
            </a:r>
            <a:r>
              <a:rPr lang="zh-CN" altLang="en-US" dirty="0"/>
              <a:t>ypically characterized by </a:t>
            </a:r>
            <a:r>
              <a:rPr lang="zh-CN" altLang="en-US" b="1" dirty="0"/>
              <a:t>a regularization constraint</a:t>
            </a:r>
            <a:r>
              <a:rPr lang="zh-CN" altLang="en-US" dirty="0"/>
              <a:t> that is added to a standard ERM loss such as cross-entropy</a:t>
            </a:r>
            <a:r>
              <a:rPr lang="en-US" altLang="zh-CN" dirty="0"/>
              <a:t>. For example,</a:t>
            </a:r>
            <a:endParaRPr lang="zh-CN" altLang="en-US" dirty="0"/>
          </a:p>
        </p:txBody>
      </p:sp>
      <p:pic>
        <p:nvPicPr>
          <p:cNvPr id="18" name="图片 17"/>
          <p:cNvPicPr>
            <a:picLocks noChangeAspect="1"/>
          </p:cNvPicPr>
          <p:nvPr/>
        </p:nvPicPr>
        <p:blipFill>
          <a:blip r:embed="rId7"/>
          <a:stretch>
            <a:fillRect/>
          </a:stretch>
        </p:blipFill>
        <p:spPr>
          <a:xfrm>
            <a:off x="1566239" y="5628131"/>
            <a:ext cx="3162306" cy="600457"/>
          </a:xfrm>
          <a:prstGeom prst="rect">
            <a:avLst/>
          </a:prstGeom>
        </p:spPr>
      </p:pic>
      <p:sp>
        <p:nvSpPr>
          <p:cNvPr id="19" name="文本框 18"/>
          <p:cNvSpPr txBox="1"/>
          <p:nvPr/>
        </p:nvSpPr>
        <p:spPr>
          <a:xfrm>
            <a:off x="1453337" y="6299838"/>
            <a:ext cx="3034747" cy="369332"/>
          </a:xfrm>
          <a:prstGeom prst="rect">
            <a:avLst/>
          </a:prstGeom>
          <a:noFill/>
        </p:spPr>
        <p:txBody>
          <a:bodyPr wrap="square" rtlCol="0">
            <a:spAutoFit/>
          </a:bodyPr>
          <a:lstStyle/>
          <a:p>
            <a:r>
              <a:rPr lang="en-US" altLang="zh-CN" dirty="0">
                <a:solidFill>
                  <a:srgbClr val="FF0000"/>
                </a:solidFill>
              </a:rPr>
              <a:t>IRM</a:t>
            </a:r>
            <a:r>
              <a:rPr lang="en-US" altLang="zh-CN" dirty="0"/>
              <a:t>, </a:t>
            </a:r>
            <a:r>
              <a:rPr lang="en-US" altLang="zh-CN" dirty="0" err="1"/>
              <a:t>Arjovsky</a:t>
            </a:r>
            <a:r>
              <a:rPr lang="en-US" altLang="zh-CN" dirty="0"/>
              <a:t> et al. 2019</a:t>
            </a:r>
            <a:endParaRPr lang="zh-CN" altLang="en-US" dirty="0"/>
          </a:p>
        </p:txBody>
      </p:sp>
      <p:pic>
        <p:nvPicPr>
          <p:cNvPr id="21" name="图片 20"/>
          <p:cNvPicPr>
            <a:picLocks noChangeAspect="1"/>
          </p:cNvPicPr>
          <p:nvPr/>
        </p:nvPicPr>
        <p:blipFill>
          <a:blip r:embed="rId8"/>
          <a:stretch>
            <a:fillRect/>
          </a:stretch>
        </p:blipFill>
        <p:spPr>
          <a:xfrm>
            <a:off x="5749684" y="5610064"/>
            <a:ext cx="4480652" cy="537030"/>
          </a:xfrm>
          <a:prstGeom prst="rect">
            <a:avLst/>
          </a:prstGeom>
        </p:spPr>
      </p:pic>
      <p:sp>
        <p:nvSpPr>
          <p:cNvPr id="22" name="文本框 21"/>
          <p:cNvSpPr txBox="1"/>
          <p:nvPr/>
        </p:nvSpPr>
        <p:spPr>
          <a:xfrm>
            <a:off x="5996266" y="6230754"/>
            <a:ext cx="4234070" cy="369332"/>
          </a:xfrm>
          <a:prstGeom prst="rect">
            <a:avLst/>
          </a:prstGeom>
          <a:noFill/>
        </p:spPr>
        <p:txBody>
          <a:bodyPr wrap="square" rtlCol="0">
            <a:spAutoFit/>
          </a:bodyPr>
          <a:lstStyle/>
          <a:p>
            <a:r>
              <a:rPr lang="en-US" altLang="zh-CN" dirty="0" err="1">
                <a:solidFill>
                  <a:srgbClr val="FF0000"/>
                </a:solidFill>
              </a:rPr>
              <a:t>VREx</a:t>
            </a:r>
            <a:r>
              <a:rPr lang="en-US" altLang="zh-CN" dirty="0"/>
              <a:t>, Krueger et al. ICML 2021</a:t>
            </a: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231913" y="1717954"/>
                <a:ext cx="4625009" cy="2031325"/>
              </a:xfrm>
              <a:prstGeom prst="rect">
                <a:avLst/>
              </a:prstGeom>
              <a:noFill/>
            </p:spPr>
            <p:txBody>
              <a:bodyPr wrap="square">
                <a:spAutoFit/>
              </a:bodyPr>
              <a:lstStyle/>
              <a:p>
                <a:r>
                  <a:rPr lang="zh-CN" altLang="en-US" b="1" dirty="0"/>
                  <a:t>To learn a risk-invariant </a:t>
                </a:r>
                <a14:m>
                  <m:oMath xmlns:m="http://schemas.openxmlformats.org/officeDocument/2006/math">
                    <m:r>
                      <a:rPr lang="en-US" altLang="zh-CN" b="1" i="1" smtClean="0">
                        <a:latin typeface="Cambria Math" panose="02040503050406030204" pitchFamily="18" charset="0"/>
                      </a:rPr>
                      <m:t>𝝓</m:t>
                    </m:r>
                  </m:oMath>
                </a14:m>
                <a:r>
                  <a:rPr lang="en-US" altLang="zh-CN" b="1" dirty="0"/>
                  <a:t>, which approximate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1" i="1" smtClean="0">
                            <a:latin typeface="Cambria Math" panose="02040503050406030204" pitchFamily="18" charset="0"/>
                          </a:rPr>
                          <m:t>𝒄</m:t>
                        </m:r>
                      </m:sub>
                    </m:sSub>
                  </m:oMath>
                </a14:m>
                <a:r>
                  <a:rPr lang="en-US" altLang="zh-CN" b="1" dirty="0"/>
                  <a:t>:</a:t>
                </a:r>
                <a:r>
                  <a:rPr lang="zh-CN" altLang="en-US" b="1" dirty="0"/>
                  <a:t> </a:t>
                </a:r>
                <a:endParaRPr lang="en-US" altLang="zh-CN" b="1" dirty="0"/>
              </a:p>
              <a:p>
                <a:pPr marL="285750" indent="-285750">
                  <a:buFont typeface="Arial" panose="020B0604020202020204" pitchFamily="34" charset="0"/>
                  <a:buChar char="•"/>
                </a:pPr>
                <a:r>
                  <a:rPr lang="zh-CN" altLang="en-US" dirty="0"/>
                  <a:t>identify the conditional independence constraints satisfied by causal features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𝑐</m:t>
                        </m:r>
                      </m:sub>
                    </m:sSub>
                  </m:oMath>
                </a14:m>
                <a:r>
                  <a:rPr lang="zh-CN" altLang="en-US" dirty="0"/>
                  <a:t> in the causal graph </a:t>
                </a:r>
                <a:endParaRPr lang="en-US" altLang="zh-CN" dirty="0"/>
              </a:p>
              <a:p>
                <a:pPr marL="285750" indent="-285750">
                  <a:buFont typeface="Arial" panose="020B0604020202020204" pitchFamily="34" charset="0"/>
                  <a:buChar char="•"/>
                </a:pPr>
                <a:r>
                  <a:rPr lang="en-US" altLang="zh-CN" dirty="0"/>
                  <a:t>then</a:t>
                </a:r>
                <a:r>
                  <a:rPr lang="zh-CN" altLang="en-US" dirty="0"/>
                  <a:t> enforce that learnt representation </a:t>
                </a:r>
                <a14:m>
                  <m:oMath xmlns:m="http://schemas.openxmlformats.org/officeDocument/2006/math">
                    <m:r>
                      <a:rPr lang="en-US" altLang="zh-CN" b="0" i="1" smtClean="0">
                        <a:latin typeface="Cambria Math" panose="02040503050406030204" pitchFamily="18" charset="0"/>
                      </a:rPr>
                      <m:t>𝜙</m:t>
                    </m:r>
                  </m:oMath>
                </a14:m>
                <a:r>
                  <a:rPr lang="zh-CN" altLang="en-US" dirty="0"/>
                  <a:t> should follow the same constraints</a:t>
                </a:r>
              </a:p>
            </p:txBody>
          </p:sp>
        </mc:Choice>
        <mc:Fallback xmlns="">
          <p:sp>
            <p:nvSpPr>
              <p:cNvPr id="24" name="文本框 23"/>
              <p:cNvSpPr txBox="1">
                <a:spLocks noRot="1" noChangeAspect="1" noMove="1" noResize="1" noEditPoints="1" noAdjustHandles="1" noChangeArrowheads="1" noChangeShapeType="1" noTextEdit="1"/>
              </p:cNvSpPr>
              <p:nvPr/>
            </p:nvSpPr>
            <p:spPr>
              <a:xfrm>
                <a:off x="231913" y="1717954"/>
                <a:ext cx="4625009" cy="2031325"/>
              </a:xfrm>
              <a:prstGeom prst="rect">
                <a:avLst/>
              </a:prstGeom>
              <a:blipFill rotWithShape="1">
                <a:blip r:embed="rId9"/>
                <a:stretch>
                  <a:fillRect l="-3" t="-14" r="10" b="12"/>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24</a:t>
            </a:fld>
            <a:endParaRPr lang="zh-CN" altLang="en-US" dirty="0"/>
          </a:p>
        </p:txBody>
      </p:sp>
      <p:sp>
        <p:nvSpPr>
          <p:cNvPr id="6" name="标题 1"/>
          <p:cNvSpPr txBox="1"/>
          <p:nvPr/>
        </p:nvSpPr>
        <p:spPr>
          <a:xfrm>
            <a:off x="481009" y="873875"/>
            <a:ext cx="10644191"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Theoretical result: the constraints are necessary for a risk-invariant predictor</a:t>
            </a:r>
          </a:p>
        </p:txBody>
      </p:sp>
      <p:pic>
        <p:nvPicPr>
          <p:cNvPr id="4" name="图片 3"/>
          <p:cNvPicPr>
            <a:picLocks noChangeAspect="1"/>
          </p:cNvPicPr>
          <p:nvPr/>
        </p:nvPicPr>
        <p:blipFill>
          <a:blip r:embed="rId4"/>
          <a:stretch>
            <a:fillRect/>
          </a:stretch>
        </p:blipFill>
        <p:spPr>
          <a:xfrm>
            <a:off x="1506190" y="1552853"/>
            <a:ext cx="8593828" cy="21716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25</a:t>
            </a:fld>
            <a:endParaRPr lang="zh-CN" altLang="en-US" dirty="0"/>
          </a:p>
        </p:txBody>
      </p:sp>
      <p:sp>
        <p:nvSpPr>
          <p:cNvPr id="6" name="标题 1"/>
          <p:cNvSpPr txBox="1"/>
          <p:nvPr/>
        </p:nvSpPr>
        <p:spPr>
          <a:xfrm>
            <a:off x="481009" y="873875"/>
            <a:ext cx="10644191"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The proposed Canonical Causal Graph</a:t>
            </a:r>
          </a:p>
        </p:txBody>
      </p:sp>
      <mc:AlternateContent xmlns:mc="http://schemas.openxmlformats.org/markup-compatibility/2006" xmlns:a14="http://schemas.microsoft.com/office/drawing/2010/main">
        <mc:Choice Requires="a14">
          <p:sp>
            <p:nvSpPr>
              <p:cNvPr id="16" name="文本框 15"/>
              <p:cNvSpPr txBox="1"/>
              <p:nvPr/>
            </p:nvSpPr>
            <p:spPr>
              <a:xfrm>
                <a:off x="583096" y="3395468"/>
                <a:ext cx="10177669" cy="3417987"/>
              </a:xfrm>
              <a:prstGeom prst="rect">
                <a:avLst/>
              </a:prstGeom>
              <a:noFill/>
            </p:spPr>
            <p:txBody>
              <a:bodyPr wrap="square">
                <a:spAutoFit/>
              </a:bodyPr>
              <a:lstStyle/>
              <a:p>
                <a:pPr marL="285750" indent="-285750">
                  <a:buFont typeface="Arial" panose="020B0604020202020204" pitchFamily="34" charset="0"/>
                  <a:buChar char="•"/>
                </a:pPr>
                <a:r>
                  <a:rPr lang="en-US" altLang="zh-CN" dirty="0"/>
                  <a:t>Set of Spurious attributes:                                 </a:t>
                </a:r>
                <a:r>
                  <a:rPr lang="en-US" altLang="zh-CN" dirty="0">
                    <a:solidFill>
                      <a:schemeClr val="tx1">
                        <a:lumMod val="50000"/>
                        <a:lumOff val="50000"/>
                      </a:schemeClr>
                    </a:solidFill>
                  </a:rPr>
                  <a:t>(not all attributes need to be observed)</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𝑖𝑛𝑑</m:t>
                            </m:r>
                          </m:e>
                        </m:acc>
                      </m:sub>
                    </m:sSub>
                  </m:oMath>
                </a14:m>
                <a:r>
                  <a:rPr lang="en-US" altLang="zh-CN" dirty="0"/>
                  <a:t> : attributes </a:t>
                </a:r>
                <a:r>
                  <a:rPr lang="en-US" altLang="zh-CN" b="1" dirty="0"/>
                  <a:t>correlated with </a:t>
                </a:r>
                <a14:m>
                  <m:oMath xmlns:m="http://schemas.openxmlformats.org/officeDocument/2006/math">
                    <m:r>
                      <a:rPr lang="en-US" altLang="zh-CN" b="0" i="1" smtClean="0">
                        <a:latin typeface="Cambria Math" panose="02040503050406030204" pitchFamily="18" charset="0"/>
                      </a:rPr>
                      <m:t>𝑌</m:t>
                    </m:r>
                  </m:oMath>
                </a14:m>
                <a:endParaRPr lang="en-US" altLang="zh-CN" dirty="0"/>
              </a:p>
              <a:p>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𝑖𝑛𝑑</m:t>
                        </m:r>
                      </m:sub>
                    </m:sSub>
                  </m:oMath>
                </a14:m>
                <a:r>
                  <a:rPr lang="en-US" altLang="zh-CN" dirty="0"/>
                  <a:t> : attributes </a:t>
                </a:r>
                <a:r>
                  <a:rPr lang="en-US" altLang="zh-CN" b="1" dirty="0"/>
                  <a:t>independent of </a:t>
                </a:r>
                <a14:m>
                  <m:oMath xmlns:m="http://schemas.openxmlformats.org/officeDocument/2006/math">
                    <m:r>
                      <a:rPr lang="en-US" altLang="zh-CN" b="0" i="1" smtClean="0">
                        <a:latin typeface="Cambria Math" panose="02040503050406030204" pitchFamily="18" charset="0"/>
                      </a:rPr>
                      <m:t>𝑌</m:t>
                    </m:r>
                  </m:oMath>
                </a14:m>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𝐸</m:t>
                    </m:r>
                  </m:oMath>
                </a14:m>
                <a:r>
                  <a:rPr lang="en-US" altLang="zh-CN" dirty="0"/>
                  <a:t>: a special attribute for the domain/environment from which a data point was collected</a:t>
                </a:r>
              </a:p>
              <a:p>
                <a:endParaRPr lang="en-US" altLang="zh-CN" dirty="0"/>
              </a:p>
              <a:p>
                <a:r>
                  <a:rPr lang="en-US" altLang="zh-CN" dirty="0"/>
                  <a:t>Assume no label shift (</a:t>
                </a:r>
                <a14:m>
                  <m:oMath xmlns:m="http://schemas.openxmlformats.org/officeDocument/2006/math">
                    <m:r>
                      <a:rPr lang="en-US" altLang="zh-CN" dirty="0">
                        <a:latin typeface="Cambria Math" panose="02040503050406030204" pitchFamily="18" charset="0"/>
                      </a:rPr>
                      <m:t>𝑃</m:t>
                    </m:r>
                    <m:r>
                      <a:rPr lang="en-US" altLang="zh-CN" dirty="0">
                        <a:latin typeface="Cambria Math" panose="02040503050406030204" pitchFamily="18" charset="0"/>
                      </a:rPr>
                      <m:t>(</m:t>
                    </m:r>
                    <m:r>
                      <a:rPr lang="en-US" altLang="zh-CN" dirty="0">
                        <a:latin typeface="Cambria Math" panose="02040503050406030204" pitchFamily="18" charset="0"/>
                      </a:rPr>
                      <m:t>𝑌</m:t>
                    </m:r>
                    <m:r>
                      <a:rPr lang="en-US" altLang="zh-CN" dirty="0">
                        <a:latin typeface="Cambria Math" panose="02040503050406030204" pitchFamily="18" charset="0"/>
                      </a:rPr>
                      <m:t>) </m:t>
                    </m:r>
                  </m:oMath>
                </a14:m>
                <a:r>
                  <a:rPr lang="en-US" altLang="zh-CN" dirty="0"/>
                  <a:t>is invariant across domains)</a:t>
                </a:r>
              </a:p>
              <a:p>
                <a:pPr marL="285750" indent="-285750">
                  <a:buFont typeface="Arial" panose="020B0604020202020204" pitchFamily="34" charset="0"/>
                  <a:buChar char="•"/>
                </a:pPr>
                <a:r>
                  <a:rPr lang="en-US" altLang="zh-CN" dirty="0"/>
                  <a:t>Different domains may have different distribution of causal features (the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𝑐</m:t>
                        </m:r>
                      </m:sub>
                    </m:sSub>
                  </m:oMath>
                </a14:m>
                <a:r>
                  <a:rPr lang="en-US" altLang="zh-CN" dirty="0"/>
                  <a:t>-</a:t>
                </a:r>
                <a14:m>
                  <m:oMath xmlns:m="http://schemas.openxmlformats.org/officeDocument/2006/math">
                    <m:r>
                      <a:rPr lang="en-US" altLang="zh-CN" b="0" i="1" dirty="0" smtClean="0">
                        <a:latin typeface="Cambria Math" panose="02040503050406030204" pitchFamily="18" charset="0"/>
                      </a:rPr>
                      <m:t>𝐸</m:t>
                    </m:r>
                  </m:oMath>
                </a14:m>
                <a:r>
                  <a:rPr lang="en-US" altLang="zh-CN" dirty="0"/>
                  <a:t> relationship)</a:t>
                </a:r>
              </a:p>
              <a:p>
                <a:pPr marL="285750" indent="-285750">
                  <a:buFont typeface="Arial" panose="020B0604020202020204" pitchFamily="34" charset="0"/>
                  <a:buChar char="•"/>
                </a:pPr>
                <a:r>
                  <a:rPr lang="en-US" altLang="zh-CN" dirty="0">
                    <a:solidFill>
                      <a:srgbClr val="FF0000"/>
                    </a:solidFill>
                  </a:rPr>
                  <a:t>Different </a:t>
                </a:r>
                <a14:m>
                  <m:oMath xmlns:m="http://schemas.openxmlformats.org/officeDocument/2006/math">
                    <m:r>
                      <a:rPr lang="en-US" altLang="zh-CN" b="0" i="1" smtClean="0">
                        <a:solidFill>
                          <a:srgbClr val="FF0000"/>
                        </a:solidFill>
                        <a:latin typeface="Cambria Math" panose="02040503050406030204" pitchFamily="18" charset="0"/>
                      </a:rPr>
                      <m:t>𝑌</m:t>
                    </m:r>
                    <m:r>
                      <a:rPr lang="en-US" altLang="zh-CN" dirty="0"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𝑖𝑛𝑑</m:t>
                            </m:r>
                          </m:e>
                        </m:acc>
                      </m:sub>
                    </m:sSub>
                  </m:oMath>
                </a14:m>
                <a:r>
                  <a:rPr lang="en-US" altLang="zh-CN" dirty="0">
                    <a:solidFill>
                      <a:srgbClr val="FF0000"/>
                    </a:solidFill>
                  </a:rPr>
                  <a:t> relationship</a:t>
                </a:r>
                <a:r>
                  <a:rPr lang="en-US" altLang="zh-CN" dirty="0"/>
                  <a:t>: </a:t>
                </a:r>
                <a:r>
                  <a:rPr lang="zh-CN" altLang="en-US" dirty="0"/>
                  <a:t>①</a:t>
                </a:r>
                <a:r>
                  <a:rPr lang="en-US" altLang="zh-CN" dirty="0"/>
                  <a:t>Selection during the data-generating process </a:t>
                </a:r>
                <a:r>
                  <a:rPr lang="zh-CN" altLang="en-US" dirty="0"/>
                  <a:t>②</a:t>
                </a:r>
                <a:r>
                  <a:rPr lang="en-US" altLang="zh-CN" dirty="0"/>
                  <a:t>confounding between </a:t>
                </a:r>
                <a14:m>
                  <m:oMath xmlns:m="http://schemas.openxmlformats.org/officeDocument/2006/math">
                    <m:r>
                      <a:rPr lang="en-US" altLang="zh-CN" dirty="0">
                        <a:latin typeface="Cambria Math" panose="02040503050406030204" pitchFamily="18" charset="0"/>
                      </a:rPr>
                      <m:t>𝑌</m:t>
                    </m:r>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𝑖𝑛𝑑</m:t>
                            </m:r>
                          </m:e>
                        </m:acc>
                      </m:sub>
                    </m:sSub>
                    <m:r>
                      <a:rPr lang="en-US" altLang="zh-CN" b="0" i="0" smtClean="0">
                        <a:latin typeface="Cambria Math" panose="02040503050406030204" pitchFamily="18" charset="0"/>
                      </a:rPr>
                      <m:t> </m:t>
                    </m:r>
                    <m:r>
                      <a:rPr lang="zh-CN" altLang="en-US" i="1">
                        <a:latin typeface="Cambria Math" panose="02040503050406030204" pitchFamily="18" charset="0"/>
                      </a:rPr>
                      <m:t>③</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𝑖𝑛𝑑</m:t>
                            </m:r>
                          </m:e>
                        </m:acc>
                      </m:sub>
                    </m:sSub>
                    <m:r>
                      <a:rPr lang="en-US" altLang="zh-CN" i="1">
                        <a:latin typeface="Cambria Math" panose="02040503050406030204" pitchFamily="18" charset="0"/>
                      </a:rPr>
                      <m:t> </m:t>
                    </m:r>
                  </m:oMath>
                </a14:m>
                <a:r>
                  <a:rPr lang="en-US" altLang="zh-CN" dirty="0"/>
                  <a:t>is the direct causal of </a:t>
                </a:r>
                <a14:m>
                  <m:oMath xmlns:m="http://schemas.openxmlformats.org/officeDocument/2006/math">
                    <m:r>
                      <a:rPr lang="en-US" altLang="zh-CN" b="0" i="1" smtClean="0">
                        <a:latin typeface="Cambria Math" panose="02040503050406030204" pitchFamily="18" charset="0"/>
                      </a:rPr>
                      <m:t>𝑌</m:t>
                    </m:r>
                  </m:oMath>
                </a14:m>
                <a:r>
                  <a:rPr lang="en-US" altLang="zh-CN" dirty="0"/>
                  <a:t>  </a:t>
                </a:r>
              </a:p>
              <a:p>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83096" y="3395468"/>
                <a:ext cx="10177669" cy="3417987"/>
              </a:xfrm>
              <a:prstGeom prst="rect">
                <a:avLst/>
              </a:prstGeom>
              <a:blipFill rotWithShape="1">
                <a:blip r:embed="rId6"/>
                <a:stretch>
                  <a:fillRect l="-2" t="-4" r="1" b="16"/>
                </a:stretch>
              </a:blipFill>
            </p:spPr>
            <p:txBody>
              <a:bodyPr/>
              <a:lstStyle/>
              <a:p>
                <a:r>
                  <a:rPr lang="zh-CN" altLang="en-US">
                    <a:noFill/>
                  </a:rPr>
                  <a:t> </a:t>
                </a:r>
              </a:p>
            </p:txBody>
          </p:sp>
        </mc:Fallback>
      </mc:AlternateContent>
      <p:pic>
        <p:nvPicPr>
          <p:cNvPr id="3" name="图片 2"/>
          <p:cNvPicPr>
            <a:picLocks noChangeAspect="1"/>
          </p:cNvPicPr>
          <p:nvPr>
            <p:custDataLst>
              <p:tags r:id="rId1"/>
            </p:custDataLst>
          </p:nvPr>
        </p:nvPicPr>
        <p:blipFill>
          <a:blip r:embed="rId7"/>
          <a:stretch>
            <a:fillRect/>
          </a:stretch>
        </p:blipFill>
        <p:spPr>
          <a:xfrm>
            <a:off x="1914260" y="1301780"/>
            <a:ext cx="7852594" cy="2081331"/>
          </a:xfrm>
          <a:prstGeom prst="rect">
            <a:avLst/>
          </a:prstGeom>
        </p:spPr>
      </p:pic>
      <p:pic>
        <p:nvPicPr>
          <p:cNvPr id="5" name="图片 4"/>
          <p:cNvPicPr>
            <a:picLocks noChangeAspect="1"/>
          </p:cNvPicPr>
          <p:nvPr>
            <p:custDataLst>
              <p:tags r:id="rId2"/>
            </p:custDataLst>
          </p:nvPr>
        </p:nvPicPr>
        <p:blipFill>
          <a:blip r:embed="rId8"/>
          <a:stretch>
            <a:fillRect/>
          </a:stretch>
        </p:blipFill>
        <p:spPr>
          <a:xfrm>
            <a:off x="3770149" y="3476359"/>
            <a:ext cx="1901781" cy="246543"/>
          </a:xfrm>
          <a:prstGeom prst="rect">
            <a:avLst/>
          </a:prstGeom>
        </p:spPr>
      </p:pic>
      <p:pic>
        <p:nvPicPr>
          <p:cNvPr id="10" name="图片 9"/>
          <p:cNvPicPr>
            <a:picLocks noChangeAspect="1"/>
          </p:cNvPicPr>
          <p:nvPr/>
        </p:nvPicPr>
        <p:blipFill>
          <a:blip r:embed="rId9"/>
          <a:stretch>
            <a:fillRect/>
          </a:stretch>
        </p:blipFill>
        <p:spPr>
          <a:xfrm>
            <a:off x="6172519" y="3722902"/>
            <a:ext cx="891830" cy="1086553"/>
          </a:xfrm>
          <a:prstGeom prst="rect">
            <a:avLst/>
          </a:prstGeom>
        </p:spPr>
      </p:pic>
      <p:pic>
        <p:nvPicPr>
          <p:cNvPr id="12" name="图片 11"/>
          <p:cNvPicPr>
            <a:picLocks noChangeAspect="1"/>
          </p:cNvPicPr>
          <p:nvPr/>
        </p:nvPicPr>
        <p:blipFill>
          <a:blip r:embed="rId10"/>
          <a:stretch>
            <a:fillRect/>
          </a:stretch>
        </p:blipFill>
        <p:spPr>
          <a:xfrm>
            <a:off x="9124950" y="3722902"/>
            <a:ext cx="917272" cy="108655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4899320" y="4147872"/>
                <a:ext cx="1402089" cy="370999"/>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𝑖𝑛𝑑</m:t>
                            </m:r>
                          </m:e>
                        </m:acc>
                      </m:sub>
                    </m:sSub>
                  </m:oMath>
                </a14:m>
                <a:r>
                  <a:rPr lang="en-US" altLang="zh-CN" dirty="0"/>
                  <a:t>: color</a:t>
                </a:r>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899320" y="4147872"/>
                <a:ext cx="1402089" cy="370999"/>
              </a:xfrm>
              <a:prstGeom prst="rect">
                <a:avLst/>
              </a:prstGeom>
              <a:blipFill rotWithShape="1">
                <a:blip r:embed="rId11"/>
                <a:stretch>
                  <a:fillRect l="-21" t="-14" r="22" b="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940694" y="4147871"/>
                <a:ext cx="1402089"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𝑖𝑛𝑑</m:t>
                        </m:r>
                      </m:sub>
                    </m:sSub>
                  </m:oMath>
                </a14:m>
                <a:r>
                  <a:rPr lang="en-US" altLang="zh-CN" dirty="0"/>
                  <a:t>: style</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940694" y="4147871"/>
                <a:ext cx="1402089" cy="369332"/>
              </a:xfrm>
              <a:prstGeom prst="rect">
                <a:avLst/>
              </a:prstGeom>
              <a:blipFill rotWithShape="1">
                <a:blip r:embed="rId12"/>
                <a:stretch>
                  <a:fillRect l="-1" t="-14" r="2" b="12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26</a:t>
            </a:fld>
            <a:endParaRPr lang="zh-CN" altLang="en-US" dirty="0"/>
          </a:p>
        </p:txBody>
      </p:sp>
      <mc:AlternateContent xmlns:mc="http://schemas.openxmlformats.org/markup-compatibility/2006" xmlns:a14="http://schemas.microsoft.com/office/drawing/2010/main">
        <mc:Choice Requires="a14">
          <p:sp>
            <p:nvSpPr>
              <p:cNvPr id="6" name="标题 1"/>
              <p:cNvSpPr txBox="1"/>
              <p:nvPr/>
            </p:nvSpPr>
            <p:spPr>
              <a:xfrm>
                <a:off x="481009" y="873875"/>
                <a:ext cx="10849599"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Why is it necessary to modeling different </a:t>
                </a:r>
                <a14:m>
                  <m:oMath xmlns:m="http://schemas.openxmlformats.org/officeDocument/2006/math">
                    <m:sSub>
                      <m:sSubPr>
                        <m:ctrlPr>
                          <a:rPr lang="en-US" altLang="zh-CN" sz="2000" b="1" i="1">
                            <a:latin typeface="Cambria Math" panose="02040503050406030204" pitchFamily="18" charset="0"/>
                            <a:cs typeface="+mn-cs"/>
                          </a:rPr>
                        </m:ctrlPr>
                      </m:sSubPr>
                      <m:e>
                        <m:r>
                          <a:rPr lang="en-US" altLang="zh-CN" sz="2000" b="1">
                            <a:latin typeface="Cambria Math" panose="02040503050406030204" pitchFamily="18" charset="0"/>
                            <a:cs typeface="+mn-cs"/>
                          </a:rPr>
                          <m:t>𝐴</m:t>
                        </m:r>
                      </m:e>
                      <m:sub>
                        <m:acc>
                          <m:accPr>
                            <m:chr m:val="̅"/>
                            <m:ctrlPr>
                              <a:rPr lang="en-US" altLang="zh-CN" sz="2000" b="1" i="1">
                                <a:latin typeface="Cambria Math" panose="02040503050406030204" pitchFamily="18" charset="0"/>
                                <a:cs typeface="+mn-cs"/>
                              </a:rPr>
                            </m:ctrlPr>
                          </m:accPr>
                          <m:e>
                            <m:r>
                              <a:rPr lang="en-US" altLang="zh-CN" sz="2000" b="1">
                                <a:latin typeface="Cambria Math" panose="02040503050406030204" pitchFamily="18" charset="0"/>
                                <a:cs typeface="+mn-cs"/>
                              </a:rPr>
                              <m:t>𝑖𝑛𝑑</m:t>
                            </m:r>
                          </m:e>
                        </m:acc>
                      </m:sub>
                    </m:sSub>
                    <m:r>
                      <a:rPr lang="en-US" altLang="zh-CN" sz="2000" b="1">
                        <a:latin typeface="Cambria Math" panose="02040503050406030204" pitchFamily="18" charset="0"/>
                        <a:cs typeface="+mn-cs"/>
                      </a:rPr>
                      <m:t>−</m:t>
                    </m:r>
                    <m:r>
                      <a:rPr lang="en-US" altLang="zh-CN" sz="2000" b="1">
                        <a:latin typeface="Cambria Math" panose="02040503050406030204" pitchFamily="18" charset="0"/>
                        <a:cs typeface="+mn-cs"/>
                      </a:rPr>
                      <m:t>𝐘</m:t>
                    </m:r>
                  </m:oMath>
                </a14:m>
                <a:r>
                  <a:rPr lang="en-US" altLang="zh-CN" sz="2000" b="1" dirty="0">
                    <a:latin typeface="+mj-ea"/>
                    <a:cs typeface="+mn-cs"/>
                  </a:rPr>
                  <a:t> relationships? </a:t>
                </a:r>
              </a:p>
            </p:txBody>
          </p:sp>
        </mc:Choice>
        <mc:Fallback xmlns="">
          <p:sp>
            <p:nvSpPr>
              <p:cNvPr id="6" name="标题 1"/>
              <p:cNvSpPr txBox="1">
                <a:spLocks noRot="1" noChangeAspect="1" noMove="1" noResize="1" noEditPoints="1" noAdjustHandles="1" noChangeArrowheads="1" noChangeShapeType="1" noTextEdit="1"/>
              </p:cNvSpPr>
              <p:nvPr/>
            </p:nvSpPr>
            <p:spPr>
              <a:xfrm>
                <a:off x="481009" y="873875"/>
                <a:ext cx="10849599" cy="850972"/>
              </a:xfrm>
              <a:prstGeom prst="rect">
                <a:avLst/>
              </a:prstGeom>
              <a:blipFill rotWithShape="1">
                <a:blip r:embed="rId6"/>
                <a:stretch>
                  <a:fillRect l="-3" t="-14" r="3"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81009" y="1416973"/>
                <a:ext cx="11101392" cy="3170099"/>
              </a:xfrm>
              <a:prstGeom prst="rect">
                <a:avLst/>
              </a:prstGeom>
              <a:noFill/>
            </p:spPr>
            <p:txBody>
              <a:bodyPr wrap="square" rtlCol="0">
                <a:spAutoFit/>
              </a:bodyPr>
              <a:lstStyle/>
              <a:p>
                <a:pPr algn="l"/>
                <a:r>
                  <a:rPr lang="en-US" altLang="zh-CN" sz="2000" dirty="0">
                    <a:solidFill>
                      <a:srgbClr val="FF0000"/>
                    </a:solidFill>
                    <a:latin typeface="+mj-ea"/>
                    <a:ea typeface="+mj-ea"/>
                  </a:rPr>
                  <a:t>e.g</a:t>
                </a:r>
                <a:r>
                  <a:rPr lang="en-US" altLang="zh-CN" sz="2000" dirty="0">
                    <a:latin typeface="+mj-ea"/>
                    <a:ea typeface="+mj-ea"/>
                  </a:rPr>
                  <a:t>., constraint:                    is correct for causal/selected, but not for confounding.</a:t>
                </a:r>
              </a:p>
              <a:p>
                <a:pPr algn="l"/>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en-US" altLang="zh-CN" sz="2000" dirty="0">
                    <a:latin typeface="+mj-ea"/>
                    <a:ea typeface="+mj-ea"/>
                  </a:rPr>
                  <a:t>PS: If a correlation path between </a:t>
                </a:r>
                <a14:m>
                  <m:oMath xmlns:m="http://schemas.openxmlformats.org/officeDocument/2006/math">
                    <m:sSub>
                      <m:sSubPr>
                        <m:ctrlPr>
                          <a:rPr lang="en-US" altLang="zh-CN" sz="2000" i="1" dirty="0">
                            <a:latin typeface="Cambria Math" panose="02040503050406030204" pitchFamily="18" charset="0"/>
                            <a:ea typeface="+mj-ea"/>
                          </a:rPr>
                        </m:ctrlPr>
                      </m:sSubPr>
                      <m:e>
                        <m:r>
                          <m:rPr>
                            <m:sty m:val="p"/>
                          </m:rPr>
                          <a:rPr lang="en-US" altLang="zh-CN" sz="2000" b="0" i="1" dirty="0">
                            <a:latin typeface="Cambria Math" panose="02040503050406030204" pitchFamily="18" charset="0"/>
                            <a:ea typeface="+mj-ea"/>
                          </a:rPr>
                          <m:t>X</m:t>
                        </m:r>
                      </m:e>
                      <m:sub>
                        <m:r>
                          <m:rPr>
                            <m:sty m:val="p"/>
                          </m:rPr>
                          <a:rPr lang="en-US" altLang="zh-CN" sz="2000" b="0" i="1" dirty="0">
                            <a:latin typeface="Cambria Math" panose="02040503050406030204" pitchFamily="18" charset="0"/>
                            <a:ea typeface="+mj-ea"/>
                          </a:rPr>
                          <m:t>c</m:t>
                        </m:r>
                      </m:sub>
                    </m:sSub>
                  </m:oMath>
                </a14:m>
                <a:r>
                  <a:rPr lang="en-US" altLang="zh-CN" sz="2000" dirty="0">
                    <a:latin typeface="+mj-ea"/>
                    <a:ea typeface="+mj-ea"/>
                  </a:rPr>
                  <a:t> and </a:t>
                </a:r>
                <a14:m>
                  <m:oMath xmlns:m="http://schemas.openxmlformats.org/officeDocument/2006/math">
                    <m:r>
                      <a:rPr lang="en-US" altLang="zh-CN" sz="2000" b="0" i="1" smtClean="0">
                        <a:latin typeface="Cambria Math" panose="02040503050406030204" pitchFamily="18" charset="0"/>
                        <a:ea typeface="+mj-ea"/>
                      </a:rPr>
                      <m:t>𝐸</m:t>
                    </m:r>
                  </m:oMath>
                </a14:m>
                <a:r>
                  <a:rPr lang="en-US" altLang="zh-CN" sz="2000" dirty="0">
                    <a:latin typeface="+mj-ea"/>
                    <a:ea typeface="+mj-ea"/>
                  </a:rPr>
                  <a:t>, neither </a:t>
                </a:r>
                <a14:m>
                  <m:oMath xmlns:m="http://schemas.openxmlformats.org/officeDocument/2006/math">
                    <m:r>
                      <a:rPr lang="en-US" altLang="zh-CN" sz="2000" b="0" i="1" smtClean="0">
                        <a:latin typeface="Cambria Math" panose="02040503050406030204" pitchFamily="18" charset="0"/>
                        <a:ea typeface="+mj-ea"/>
                      </a:rPr>
                      <m:t>𝜙</m:t>
                    </m:r>
                    <m:d>
                      <m:dPr>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𝑥</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𝐴</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𝑌</m:t>
                    </m:r>
                  </m:oMath>
                </a14:m>
                <a:r>
                  <a:rPr lang="en-US" altLang="zh-CN" sz="2000" dirty="0">
                    <a:latin typeface="+mj-ea"/>
                    <a:ea typeface="+mj-ea"/>
                  </a:rPr>
                  <a:t> nor </a:t>
                </a:r>
                <a14:m>
                  <m:oMath xmlns:m="http://schemas.openxmlformats.org/officeDocument/2006/math">
                    <m:r>
                      <a:rPr lang="en-US" altLang="zh-CN" sz="2000" i="1">
                        <a:latin typeface="Cambria Math" panose="02040503050406030204" pitchFamily="18" charset="0"/>
                      </a:rPr>
                      <m:t>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 </m:t>
                    </m:r>
                  </m:oMath>
                </a14:m>
                <a:r>
                  <a:rPr lang="en-US" altLang="zh-CN" sz="2000" dirty="0">
                    <a:latin typeface="+mj-ea"/>
                    <a:ea typeface="+mj-ea"/>
                  </a:rPr>
                  <a:t>is valid. </a:t>
                </a:r>
              </a:p>
              <a:p>
                <a:pPr algn="l"/>
                <a:endParaRPr lang="zh-CN" altLang="en-US"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481009" y="1416973"/>
                <a:ext cx="11101392" cy="3170099"/>
              </a:xfrm>
              <a:prstGeom prst="rect">
                <a:avLst/>
              </a:prstGeom>
              <a:blipFill rotWithShape="1">
                <a:blip r:embed="rId7"/>
                <a:stretch>
                  <a:fillRect l="-3" t="-9" b="15"/>
                </a:stretch>
              </a:blipFill>
            </p:spPr>
            <p:txBody>
              <a:bodyPr/>
              <a:lstStyle/>
              <a:p>
                <a:r>
                  <a:rPr lang="zh-CN" altLang="en-US">
                    <a:noFill/>
                  </a:rPr>
                  <a:t> </a:t>
                </a:r>
              </a:p>
            </p:txBody>
          </p:sp>
        </mc:Fallback>
      </mc:AlternateContent>
      <p:pic>
        <p:nvPicPr>
          <p:cNvPr id="11" name="图片 10"/>
          <p:cNvPicPr>
            <a:picLocks noChangeAspect="1"/>
          </p:cNvPicPr>
          <p:nvPr>
            <p:custDataLst>
              <p:tags r:id="rId1"/>
            </p:custDataLst>
          </p:nvPr>
        </p:nvPicPr>
        <p:blipFill>
          <a:blip r:embed="rId8"/>
          <a:stretch>
            <a:fillRect/>
          </a:stretch>
        </p:blipFill>
        <p:spPr>
          <a:xfrm>
            <a:off x="2583152" y="1512527"/>
            <a:ext cx="1173839" cy="222133"/>
          </a:xfrm>
          <a:prstGeom prst="rect">
            <a:avLst/>
          </a:prstGeom>
        </p:spPr>
      </p:pic>
      <p:pic>
        <p:nvPicPr>
          <p:cNvPr id="20" name="图片 19"/>
          <p:cNvPicPr>
            <a:picLocks noChangeAspect="1"/>
          </p:cNvPicPr>
          <p:nvPr/>
        </p:nvPicPr>
        <p:blipFill>
          <a:blip r:embed="rId9"/>
          <a:stretch>
            <a:fillRect/>
          </a:stretch>
        </p:blipFill>
        <p:spPr>
          <a:xfrm>
            <a:off x="4234792" y="4529669"/>
            <a:ext cx="3159921" cy="1884084"/>
          </a:xfrm>
          <a:prstGeom prst="rect">
            <a:avLst/>
          </a:prstGeom>
        </p:spPr>
      </p:pic>
      <p:pic>
        <p:nvPicPr>
          <p:cNvPr id="3" name="图片 2">
            <a:extLst>
              <a:ext uri="{FF2B5EF4-FFF2-40B4-BE49-F238E27FC236}">
                <a16:creationId xmlns:a16="http://schemas.microsoft.com/office/drawing/2014/main" id="{9F3750DF-C697-4E69-7ADF-138CA816EA6A}"/>
              </a:ext>
            </a:extLst>
          </p:cNvPr>
          <p:cNvPicPr>
            <a:picLocks noChangeAspect="1"/>
          </p:cNvPicPr>
          <p:nvPr>
            <p:custDataLst>
              <p:tags r:id="rId2"/>
            </p:custDataLst>
          </p:nvPr>
        </p:nvPicPr>
        <p:blipFill>
          <a:blip r:embed="rId10"/>
          <a:stretch>
            <a:fillRect/>
          </a:stretch>
        </p:blipFill>
        <p:spPr>
          <a:xfrm>
            <a:off x="1914260" y="1856235"/>
            <a:ext cx="7285335" cy="19309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27</a:t>
            </a:fld>
            <a:endParaRPr lang="zh-CN" altLang="en-US" dirty="0"/>
          </a:p>
        </p:txBody>
      </p:sp>
      <p:sp>
        <p:nvSpPr>
          <p:cNvPr id="6" name="标题 1"/>
          <p:cNvSpPr txBox="1"/>
          <p:nvPr/>
        </p:nvSpPr>
        <p:spPr>
          <a:xfrm>
            <a:off x="481010" y="873875"/>
            <a:ext cx="6469756"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Inferring attributes-label relationship type</a:t>
            </a:r>
          </a:p>
        </p:txBody>
      </p:sp>
      <mc:AlternateContent xmlns:mc="http://schemas.openxmlformats.org/markup-compatibility/2006" xmlns:a14="http://schemas.microsoft.com/office/drawing/2010/main">
        <mc:Choice Requires="a14">
          <p:sp>
            <p:nvSpPr>
              <p:cNvPr id="9" name="文本框 8"/>
              <p:cNvSpPr txBox="1"/>
              <p:nvPr/>
            </p:nvSpPr>
            <p:spPr>
              <a:xfrm>
                <a:off x="609599" y="1439862"/>
                <a:ext cx="10654749" cy="2612575"/>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𝑖𝑛𝑑</m:t>
                            </m:r>
                          </m:e>
                        </m:acc>
                      </m:sub>
                    </m:sSub>
                  </m:oMath>
                </a14:m>
                <a:r>
                  <a:rPr lang="zh-CN" altLang="en-US" dirty="0"/>
                  <a:t> </a:t>
                </a:r>
                <a:r>
                  <a:rPr lang="en-US" altLang="zh-CN" dirty="0"/>
                  <a:t>or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𝑖𝑛𝑑</m:t>
                        </m:r>
                      </m:sub>
                    </m:sSub>
                  </m:oMath>
                </a14:m>
                <a:r>
                  <a:rPr lang="en-US" altLang="zh-CN" dirty="0"/>
                  <a:t>: see if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0" smtClean="0">
                        <a:latin typeface="Cambria Math" panose="02040503050406030204" pitchFamily="18" charset="0"/>
                      </a:rPr>
                      <m:t>. </m:t>
                    </m:r>
                  </m:oMath>
                </a14:m>
                <a:r>
                  <a:rPr lang="en-US" altLang="zh-CN" dirty="0"/>
                  <a:t>If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oMath>
                </a14:m>
                <a:r>
                  <a:rPr lang="en-US" altLang="zh-CN" dirty="0"/>
                  <a:t>, then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𝑖𝑛𝑑</m:t>
                        </m:r>
                      </m:sub>
                    </m:sSub>
                    <m:r>
                      <a:rPr lang="en-US" altLang="zh-CN" b="0" i="0" smtClean="0">
                        <a:latin typeface="Cambria Math" panose="02040503050406030204" pitchFamily="18" charset="0"/>
                      </a:rPr>
                      <m:t>,</m:t>
                    </m:r>
                  </m:oMath>
                </a14:m>
                <a:r>
                  <a:rPr lang="en-US" altLang="zh-CN" dirty="0"/>
                  <a:t> else:</a:t>
                </a:r>
              </a:p>
              <a:p>
                <a:r>
                  <a:rPr lang="en-US" altLang="zh-CN" dirty="0"/>
                  <a:t>Assuming </a:t>
                </a:r>
                <a:r>
                  <a:rPr lang="en-US" altLang="zh-CN" b="1" dirty="0"/>
                  <a:t>all attributes are observed</a:t>
                </a:r>
                <a:r>
                  <a:rPr lang="en-US" altLang="zh-CN" dirty="0"/>
                  <a:t> and all attributes 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𝑖𝑛𝑑</m:t>
                        </m:r>
                      </m:sub>
                    </m:sSub>
                  </m:oMath>
                </a14:m>
                <a:r>
                  <a:rPr lang="en-US" altLang="zh-CN" dirty="0"/>
                  <a:t> are of the same type:</a:t>
                </a:r>
              </a:p>
              <a:p>
                <a:r>
                  <a:rPr lang="en-US" altLang="zh-CN" dirty="0"/>
                  <a:t>if </a:t>
                </a:r>
                <a14:m>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𝑖𝑛𝑑</m:t>
                            </m:r>
                          </m:e>
                        </m:acc>
                      </m:sub>
                    </m:sSub>
                  </m:oMath>
                </a14:m>
                <a:r>
                  <a:rPr lang="en-US" altLang="zh-CN" dirty="0"/>
                  <a:t>, then </a:t>
                </a:r>
                <a:r>
                  <a:rPr lang="en-US" altLang="zh-CN" i="1" dirty="0"/>
                  <a:t>selected;</a:t>
                </a:r>
              </a:p>
              <a:p>
                <a:r>
                  <a:rPr lang="en-US" altLang="zh-CN" dirty="0"/>
                  <a:t>else if</a:t>
                </a:r>
                <a:r>
                  <a:rPr lang="zh-CN" altLang="en-US" dirty="0"/>
                  <a:t>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𝑖𝑛𝑑</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𝑖𝑛𝑑</m:t>
                            </m:r>
                          </m:e>
                        </m:acc>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𝑌</m:t>
                    </m:r>
                  </m:oMath>
                </a14:m>
                <a:r>
                  <a:rPr lang="en-US" altLang="zh-CN" dirty="0"/>
                  <a:t>, then </a:t>
                </a:r>
                <a:r>
                  <a:rPr lang="en-US" altLang="zh-CN" i="1" dirty="0"/>
                  <a:t>causal;</a:t>
                </a:r>
              </a:p>
              <a:p>
                <a:r>
                  <a:rPr lang="en-US" altLang="zh-CN" dirty="0"/>
                  <a:t>else, </a:t>
                </a:r>
                <a:r>
                  <a:rPr lang="en-US" altLang="zh-CN" i="1" dirty="0"/>
                  <a:t>confounded</a:t>
                </a:r>
              </a:p>
              <a:p>
                <a:endParaRPr lang="en-US" altLang="zh-CN" i="1" dirty="0"/>
              </a:p>
              <a:p>
                <a:r>
                  <a:rPr lang="en-US" altLang="zh-CN" dirty="0"/>
                  <a:t>If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oMath>
                </a14:m>
                <a:r>
                  <a:rPr lang="en-US" altLang="zh-CN" b="0" dirty="0"/>
                  <a:t> relationship exists, it’s impossible to differentiate between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𝑐𝑎𝑢𝑠𝑎𝑙</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𝑐𝑜𝑛𝑓</m:t>
                        </m:r>
                      </m:sub>
                    </m:sSub>
                  </m:oMath>
                </a14:m>
                <a:r>
                  <a:rPr lang="en-US" altLang="zh-CN" b="0"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𝑠𝑒𝑙</m:t>
                        </m:r>
                      </m:sub>
                    </m:sSub>
                    <m:r>
                      <a:rPr lang="en-US" altLang="zh-CN" b="0" i="1" smtClean="0">
                        <a:latin typeface="Cambria Math" panose="02040503050406030204" pitchFamily="18" charset="0"/>
                      </a:rPr>
                      <m:t> </m:t>
                    </m:r>
                  </m:oMath>
                </a14:m>
                <a:r>
                  <a:rPr lang="en-US" altLang="zh-CN" b="0" dirty="0"/>
                  <a:t>from the observed data. Manual annotation is needed.</a:t>
                </a: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9599" y="1439862"/>
                <a:ext cx="10654749" cy="2612575"/>
              </a:xfrm>
              <a:prstGeom prst="rect">
                <a:avLst/>
              </a:prstGeom>
              <a:blipFill rotWithShape="1">
                <a:blip r:embed="rId4"/>
                <a:stretch>
                  <a:fillRect l="-6" t="-12" r="1" b="19"/>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28</a:t>
            </a:fld>
            <a:endParaRPr lang="zh-CN" altLang="en-US" dirty="0"/>
          </a:p>
        </p:txBody>
      </p:sp>
      <mc:AlternateContent xmlns:mc="http://schemas.openxmlformats.org/markup-compatibility/2006" xmlns:a14="http://schemas.microsoft.com/office/drawing/2010/main">
        <mc:Choice Requires="a14">
          <p:sp>
            <p:nvSpPr>
              <p:cNvPr id="6" name="标题 1"/>
              <p:cNvSpPr txBox="1"/>
              <p:nvPr/>
            </p:nvSpPr>
            <p:spPr>
              <a:xfrm>
                <a:off x="481009" y="873875"/>
                <a:ext cx="10115853"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Some real-world examples of different </a:t>
                </a:r>
                <a14:m>
                  <m:oMath xmlns:m="http://schemas.openxmlformats.org/officeDocument/2006/math">
                    <m:sSub>
                      <m:sSubPr>
                        <m:ctrlPr>
                          <a:rPr lang="en-US" altLang="zh-CN" sz="2000" b="1" i="1" smtClean="0">
                            <a:latin typeface="Cambria Math" panose="02040503050406030204" pitchFamily="18" charset="0"/>
                            <a:cs typeface="+mn-cs"/>
                          </a:rPr>
                        </m:ctrlPr>
                      </m:sSubPr>
                      <m:e>
                        <m:r>
                          <a:rPr lang="en-US" altLang="zh-CN" sz="2000" b="1">
                            <a:latin typeface="Cambria Math" panose="02040503050406030204" pitchFamily="18" charset="0"/>
                            <a:cs typeface="+mn-cs"/>
                          </a:rPr>
                          <m:t>𝐴</m:t>
                        </m:r>
                      </m:e>
                      <m:sub>
                        <m:acc>
                          <m:accPr>
                            <m:chr m:val="̅"/>
                            <m:ctrlPr>
                              <a:rPr lang="en-US" altLang="zh-CN" sz="2000" b="1" i="1">
                                <a:latin typeface="Cambria Math" panose="02040503050406030204" pitchFamily="18" charset="0"/>
                                <a:cs typeface="+mn-cs"/>
                              </a:rPr>
                            </m:ctrlPr>
                          </m:accPr>
                          <m:e>
                            <m:r>
                              <a:rPr lang="en-US" altLang="zh-CN" sz="2000" b="1">
                                <a:latin typeface="Cambria Math" panose="02040503050406030204" pitchFamily="18" charset="0"/>
                                <a:cs typeface="+mn-cs"/>
                              </a:rPr>
                              <m:t>𝑖𝑛𝑑</m:t>
                            </m:r>
                          </m:e>
                        </m:acc>
                      </m:sub>
                    </m:sSub>
                    <m:r>
                      <a:rPr lang="en-US" altLang="zh-CN" sz="2000" b="1">
                        <a:latin typeface="Cambria Math" panose="02040503050406030204" pitchFamily="18" charset="0"/>
                        <a:cs typeface="+mn-cs"/>
                      </a:rPr>
                      <m:t>−</m:t>
                    </m:r>
                    <m:r>
                      <a:rPr lang="en-US" altLang="zh-CN" sz="2000" b="1">
                        <a:latin typeface="Cambria Math" panose="02040503050406030204" pitchFamily="18" charset="0"/>
                        <a:cs typeface="+mn-cs"/>
                      </a:rPr>
                      <m:t>𝐘</m:t>
                    </m:r>
                  </m:oMath>
                </a14:m>
                <a:r>
                  <a:rPr lang="en-US" altLang="zh-CN" sz="2000" b="1" dirty="0">
                    <a:latin typeface="+mj-ea"/>
                    <a:cs typeface="+mn-cs"/>
                  </a:rPr>
                  <a:t> relationships </a:t>
                </a:r>
              </a:p>
            </p:txBody>
          </p:sp>
        </mc:Choice>
        <mc:Fallback xmlns="">
          <p:sp>
            <p:nvSpPr>
              <p:cNvPr id="6" name="标题 1"/>
              <p:cNvSpPr txBox="1">
                <a:spLocks noRot="1" noChangeAspect="1" noMove="1" noResize="1" noEditPoints="1" noAdjustHandles="1" noChangeArrowheads="1" noChangeShapeType="1" noTextEdit="1"/>
              </p:cNvSpPr>
              <p:nvPr/>
            </p:nvSpPr>
            <p:spPr>
              <a:xfrm>
                <a:off x="481009" y="873875"/>
                <a:ext cx="10115853" cy="850972"/>
              </a:xfrm>
              <a:prstGeom prst="rect">
                <a:avLst/>
              </a:prstGeom>
              <a:blipFill rotWithShape="1">
                <a:blip r:embed="rId6"/>
                <a:stretch>
                  <a:fillRect l="-3" t="-14" r="6" b="22"/>
                </a:stretch>
              </a:blipFill>
            </p:spPr>
            <p:txBody>
              <a:bodyPr/>
              <a:lstStyle/>
              <a:p>
                <a:r>
                  <a:rPr lang="zh-CN" altLang="en-US">
                    <a:noFill/>
                  </a:rPr>
                  <a:t> </a:t>
                </a:r>
              </a:p>
            </p:txBody>
          </p:sp>
        </mc:Fallback>
      </mc:AlternateContent>
      <p:pic>
        <p:nvPicPr>
          <p:cNvPr id="4" name="图片 3"/>
          <p:cNvPicPr/>
          <p:nvPr>
            <p:custDataLst>
              <p:tags r:id="rId1"/>
            </p:custDataLst>
          </p:nvPr>
        </p:nvPicPr>
        <p:blipFill>
          <a:blip r:embed="rId7"/>
          <a:stretch>
            <a:fillRect/>
          </a:stretch>
        </p:blipFill>
        <p:spPr>
          <a:xfrm>
            <a:off x="6013065" y="1665149"/>
            <a:ext cx="4813961" cy="4271826"/>
          </a:xfrm>
          <a:prstGeom prst="rect">
            <a:avLst/>
          </a:prstGeom>
          <a:noFill/>
          <a:ln w="9525">
            <a:noFill/>
          </a:ln>
        </p:spPr>
      </p:pic>
      <mc:AlternateContent xmlns:mc="http://schemas.openxmlformats.org/markup-compatibility/2006" xmlns:a14="http://schemas.microsoft.com/office/drawing/2010/main">
        <mc:Choice Requires="a14">
          <p:sp>
            <p:nvSpPr>
              <p:cNvPr id="5" name="文本框 4"/>
              <p:cNvSpPr txBox="1"/>
              <p:nvPr/>
            </p:nvSpPr>
            <p:spPr>
              <a:xfrm>
                <a:off x="992269" y="1493741"/>
                <a:ext cx="3970670" cy="2607573"/>
              </a:xfrm>
              <a:prstGeom prst="rect">
                <a:avLst/>
              </a:prstGeom>
              <a:noFill/>
            </p:spPr>
            <p:txBody>
              <a:bodyPr wrap="square" rtlCol="0">
                <a:spAutoFit/>
              </a:bodyPr>
              <a:lstStyle/>
              <a:p>
                <a:r>
                  <a:rPr lang="en-US" altLang="zh-CN" b="1" dirty="0"/>
                  <a:t>FMoW dataset</a:t>
                </a:r>
              </a:p>
              <a:p>
                <a14:m>
                  <m:oMath xmlns:m="http://schemas.openxmlformats.org/officeDocument/2006/math">
                    <m:r>
                      <a:rPr lang="en-US" altLang="zh-CN" b="0" i="1" smtClean="0">
                        <a:latin typeface="Cambria Math" panose="02040503050406030204" pitchFamily="18" charset="0"/>
                      </a:rPr>
                      <m:t>𝑌</m:t>
                    </m:r>
                  </m:oMath>
                </a14:m>
                <a:r>
                  <a:rPr lang="en-US" altLang="zh-CN" dirty="0"/>
                  <a:t>: type of facilities</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𝑖𝑛𝑑</m:t>
                        </m:r>
                      </m:sub>
                    </m:sSub>
                  </m:oMath>
                </a14:m>
                <a:r>
                  <a:rPr lang="en-US" altLang="zh-CN" dirty="0"/>
                  <a:t>: time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𝑐𝑜𝑛𝑓</m:t>
                        </m:r>
                      </m:sub>
                    </m:sSub>
                  </m:oMath>
                </a14:m>
                <a:r>
                  <a:rPr lang="en-US" altLang="zh-CN" dirty="0"/>
                  <a:t>: region</a:t>
                </a:r>
              </a:p>
              <a:p>
                <a:endParaRPr lang="en-US" altLang="zh-CN" dirty="0"/>
              </a:p>
              <a:p>
                <a:r>
                  <a:rPr lang="en-US" altLang="zh-CN" dirty="0"/>
                  <a:t>Not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𝑐𝑎𝑢𝑠𝑎𝑙</m:t>
                        </m:r>
                      </m:sub>
                    </m:sSub>
                  </m:oMath>
                </a14:m>
                <a:r>
                  <a:rPr lang="en-US" altLang="zh-CN" dirty="0"/>
                  <a:t>: the decision to take images in a region was not determined by </a:t>
                </a:r>
                <a14:m>
                  <m:oMath xmlns:m="http://schemas.openxmlformats.org/officeDocument/2006/math">
                    <m:r>
                      <a:rPr lang="en-US" altLang="zh-CN" b="0" i="1" smtClean="0">
                        <a:latin typeface="Cambria Math" panose="02040503050406030204" pitchFamily="18" charset="0"/>
                      </a:rPr>
                      <m:t>𝑌</m:t>
                    </m:r>
                  </m:oMath>
                </a14:m>
                <a:endParaRPr lang="en-US" altLang="zh-CN" dirty="0"/>
              </a:p>
              <a:p>
                <a:r>
                  <a:rPr lang="en-US" altLang="zh-CN" dirty="0"/>
                  <a:t>Not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𝑠𝑒𝑙</m:t>
                        </m:r>
                      </m:sub>
                    </m:sSub>
                  </m:oMath>
                </a14:m>
                <a:r>
                  <a:rPr lang="en-US" altLang="zh-CN" dirty="0"/>
                  <a:t> the decision was not taken based on values of </a:t>
                </a:r>
                <a14:m>
                  <m:oMath xmlns:m="http://schemas.openxmlformats.org/officeDocument/2006/math">
                    <m:r>
                      <a:rPr lang="en-US" altLang="zh-CN" b="0" i="1" smtClean="0">
                        <a:latin typeface="Cambria Math" panose="02040503050406030204" pitchFamily="18" charset="0"/>
                      </a:rPr>
                      <m:t>𝑌</m:t>
                    </m:r>
                  </m:oMath>
                </a14:m>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992269" y="1493741"/>
                <a:ext cx="3970670" cy="2607573"/>
              </a:xfrm>
              <a:prstGeom prst="rect">
                <a:avLst/>
              </a:prstGeom>
              <a:blipFill rotWithShape="1">
                <a:blip r:embed="rId8"/>
                <a:stretch>
                  <a:fillRect l="-10" t="-8" r="10" b="19"/>
                </a:stretch>
              </a:blipFill>
            </p:spPr>
            <p:txBody>
              <a:bodyPr/>
              <a:lstStyle/>
              <a:p>
                <a:r>
                  <a:rPr lang="zh-CN" altLang="en-US">
                    <a:noFill/>
                  </a:rPr>
                  <a:t> </a:t>
                </a:r>
              </a:p>
            </p:txBody>
          </p:sp>
        </mc:Fallback>
      </mc:AlternateContent>
      <p:pic>
        <p:nvPicPr>
          <p:cNvPr id="7" name="图片 6"/>
          <p:cNvPicPr>
            <a:picLocks noChangeAspect="1"/>
          </p:cNvPicPr>
          <p:nvPr>
            <p:custDataLst>
              <p:tags r:id="rId2"/>
            </p:custDataLst>
          </p:nvPr>
        </p:nvPicPr>
        <p:blipFill>
          <a:blip r:embed="rId9"/>
          <a:stretch>
            <a:fillRect/>
          </a:stretch>
        </p:blipFill>
        <p:spPr>
          <a:xfrm>
            <a:off x="650352" y="4646226"/>
            <a:ext cx="4748624" cy="143606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29</a:t>
            </a:fld>
            <a:endParaRPr lang="zh-CN" altLang="en-US" dirty="0"/>
          </a:p>
        </p:txBody>
      </p:sp>
      <p:sp>
        <p:nvSpPr>
          <p:cNvPr id="6" name="标题 1"/>
          <p:cNvSpPr txBox="1"/>
          <p:nvPr/>
        </p:nvSpPr>
        <p:spPr>
          <a:xfrm>
            <a:off x="481009" y="873875"/>
            <a:ext cx="10115853"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Necessary independence constraints based on label-attribute relationships</a:t>
            </a:r>
          </a:p>
        </p:txBody>
      </p:sp>
      <p:pic>
        <p:nvPicPr>
          <p:cNvPr id="3" name="图片 2"/>
          <p:cNvPicPr>
            <a:picLocks noChangeAspect="1"/>
          </p:cNvPicPr>
          <p:nvPr>
            <p:custDataLst>
              <p:tags r:id="rId1"/>
            </p:custDataLst>
          </p:nvPr>
        </p:nvPicPr>
        <p:blipFill>
          <a:blip r:embed="rId5"/>
          <a:stretch>
            <a:fillRect/>
          </a:stretch>
        </p:blipFill>
        <p:spPr>
          <a:xfrm>
            <a:off x="1541951" y="2014978"/>
            <a:ext cx="8914130" cy="2931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a:t>
            </a:fld>
            <a:endParaRPr lang="zh-CN" altLang="en-US" dirty="0"/>
          </a:p>
        </p:txBody>
      </p:sp>
      <p:sp>
        <p:nvSpPr>
          <p:cNvPr id="6" name="标题 1"/>
          <p:cNvSpPr txBox="1"/>
          <p:nvPr/>
        </p:nvSpPr>
        <p:spPr>
          <a:xfrm>
            <a:off x="481009" y="1102529"/>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j-ea"/>
                <a:cs typeface="+mn-cs"/>
              </a:rPr>
              <a:t>Distribution shifts is common in our world</a:t>
            </a:r>
          </a:p>
        </p:txBody>
      </p:sp>
      <p:pic>
        <p:nvPicPr>
          <p:cNvPr id="3" name="图片 2"/>
          <p:cNvPicPr>
            <a:picLocks noChangeAspect="1"/>
          </p:cNvPicPr>
          <p:nvPr/>
        </p:nvPicPr>
        <p:blipFill>
          <a:blip r:embed="rId4"/>
          <a:stretch>
            <a:fillRect/>
          </a:stretch>
        </p:blipFill>
        <p:spPr>
          <a:xfrm>
            <a:off x="1474237" y="1692626"/>
            <a:ext cx="8372669" cy="2162989"/>
          </a:xfrm>
          <a:prstGeom prst="rect">
            <a:avLst/>
          </a:prstGeom>
        </p:spPr>
      </p:pic>
      <p:sp>
        <p:nvSpPr>
          <p:cNvPr id="5" name="文本框 4"/>
          <p:cNvSpPr txBox="1"/>
          <p:nvPr/>
        </p:nvSpPr>
        <p:spPr>
          <a:xfrm>
            <a:off x="549945" y="3963304"/>
            <a:ext cx="11159412" cy="338554"/>
          </a:xfrm>
          <a:prstGeom prst="rect">
            <a:avLst/>
          </a:prstGeom>
          <a:noFill/>
        </p:spPr>
        <p:txBody>
          <a:bodyPr wrap="square">
            <a:spAutoFit/>
          </a:bodyPr>
          <a:lstStyle/>
          <a:p>
            <a:r>
              <a:rPr lang="en-US" altLang="zh-CN" sz="1600" i="1" dirty="0">
                <a:solidFill>
                  <a:schemeClr val="tx1">
                    <a:lumMod val="65000"/>
                    <a:lumOff val="35000"/>
                  </a:schemeClr>
                </a:solidFill>
              </a:rPr>
              <a:t>Credit: Ye et al 2021 </a:t>
            </a:r>
            <a:r>
              <a:rPr lang="zh-CN" altLang="en-US" sz="1600" i="1" dirty="0">
                <a:solidFill>
                  <a:schemeClr val="tx1">
                    <a:lumMod val="65000"/>
                    <a:lumOff val="35000"/>
                  </a:schemeClr>
                </a:solidFill>
              </a:rPr>
              <a:t>OoD-Bench: Quantifying and Understanding Two Dimensions of Out-of-Distribution Generalization</a:t>
            </a:r>
          </a:p>
        </p:txBody>
      </p:sp>
      <mc:AlternateContent xmlns:mc="http://schemas.openxmlformats.org/markup-compatibility/2006" xmlns:a14="http://schemas.microsoft.com/office/drawing/2010/main">
        <mc:Choice Requires="a14">
          <p:sp>
            <p:nvSpPr>
              <p:cNvPr id="23" name="文本框 22"/>
              <p:cNvSpPr txBox="1"/>
              <p:nvPr/>
            </p:nvSpPr>
            <p:spPr>
              <a:xfrm>
                <a:off x="693576" y="4587707"/>
                <a:ext cx="10564973" cy="1006814"/>
              </a:xfrm>
              <a:prstGeom prst="rect">
                <a:avLst/>
              </a:prstGeom>
              <a:noFill/>
            </p:spPr>
            <p:txBody>
              <a:bodyPr wrap="square" rtlCol="0">
                <a:spAutoFit/>
              </a:bodyPr>
              <a:lstStyle/>
              <a:p>
                <a:r>
                  <a:rPr lang="en-US" altLang="zh-CN" dirty="0"/>
                  <a:t>Suppose the training and test distributions (</a:t>
                </a:r>
                <a:r>
                  <a:rPr lang="en-US" altLang="zh-CN" b="1" dirty="0"/>
                  <a:t>environments</a:t>
                </a:r>
                <a:r>
                  <a:rPr lang="en-US" altLang="zh-CN" dirty="0"/>
                  <a:t>) are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and </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0" smtClean="0">
                        <a:latin typeface="Cambria Math" panose="02040503050406030204" pitchFamily="18" charset="0"/>
                      </a:rPr>
                      <m:t>, </m:t>
                    </m:r>
                  </m:oMath>
                </a14:m>
                <a:r>
                  <a:rPr lang="en-US" altLang="zh-CN" dirty="0"/>
                  <a:t>and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oMath>
                </a14:m>
                <a:endParaRPr lang="en-US" altLang="zh-CN" dirty="0"/>
              </a:p>
              <a:p>
                <a:endParaRPr lang="en-US" altLang="zh-CN" b="1" dirty="0"/>
              </a:p>
              <a:p>
                <a:r>
                  <a:rPr lang="en-US" altLang="zh-CN" b="1" dirty="0"/>
                  <a:t>Our goal is to learn a model robust to distribution shifts: </a:t>
                </a:r>
                <a14:m>
                  <m:oMath xmlns:m="http://schemas.openxmlformats.org/officeDocument/2006/math">
                    <m:limLow>
                      <m:limLowPr>
                        <m:ctrlPr>
                          <a:rPr lang="en-US" altLang="zh-CN" b="1" i="1" smtClean="0">
                            <a:latin typeface="Cambria Math" panose="02040503050406030204" pitchFamily="18" charset="0"/>
                          </a:rPr>
                        </m:ctrlPr>
                      </m:limLowPr>
                      <m:e>
                        <m:r>
                          <a:rPr lang="en-US" altLang="zh-CN" b="1" i="0" smtClean="0">
                            <a:latin typeface="Cambria Math" panose="02040503050406030204" pitchFamily="18" charset="0"/>
                          </a:rPr>
                          <m:t>𝐦𝐢𝐧</m:t>
                        </m:r>
                      </m:e>
                      <m:lim>
                        <m:r>
                          <a:rPr lang="en-US" altLang="zh-CN" b="1" i="1" smtClean="0">
                            <a:latin typeface="Cambria Math" panose="02040503050406030204" pitchFamily="18" charset="0"/>
                          </a:rPr>
                          <m:t>𝜽</m:t>
                        </m:r>
                      </m:lim>
                    </m:limLow>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𝒒</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𝜽</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oMath>
                </a14:m>
                <a:endParaRPr lang="zh-CN" altLang="en-US"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93576" y="4587707"/>
                <a:ext cx="10564973" cy="1006814"/>
              </a:xfrm>
              <a:prstGeom prst="rect">
                <a:avLst/>
              </a:prstGeom>
              <a:blipFill rotWithShape="1">
                <a:blip r:embed="rId5"/>
                <a:stretch>
                  <a:fillRect l="-1" t="-46" r="6"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49560" y="6070501"/>
                <a:ext cx="9794033" cy="369332"/>
              </a:xfrm>
              <a:prstGeom prst="rect">
                <a:avLst/>
              </a:prstGeom>
              <a:noFill/>
            </p:spPr>
            <p:txBody>
              <a:bodyPr wrap="square" rtlCol="0">
                <a:spAutoFit/>
              </a:bodyPr>
              <a:lstStyle/>
              <a:p>
                <a:r>
                  <a:rPr lang="en-US" altLang="zh-CN" dirty="0"/>
                  <a:t>P.s. we assume there’s no label shift, i.e.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 </a:t>
                </a:r>
                <a:r>
                  <a:rPr lang="en-US" altLang="zh-CN" dirty="0"/>
                  <a:t>remains the same across environments</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49560" y="6070501"/>
                <a:ext cx="9794033" cy="369332"/>
              </a:xfrm>
              <a:prstGeom prst="rect">
                <a:avLst/>
              </a:prstGeom>
              <a:blipFill rotWithShape="1">
                <a:blip r:embed="rId6"/>
                <a:stretch>
                  <a:fillRect l="-3" t="-145" r="1" b="81"/>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10115854" cy="461665"/>
          </a:xfrm>
          <a:prstGeom prst="rect">
            <a:avLst/>
          </a:prstGeom>
          <a:noFill/>
        </p:spPr>
        <p:txBody>
          <a:bodyPr wrap="square" rtlCol="0">
            <a:spAutoFit/>
          </a:bodyPr>
          <a:lstStyle/>
          <a:p>
            <a:r>
              <a:rPr lang="en-US" altLang="zh-CN" sz="2400" b="1" dirty="0">
                <a:solidFill>
                  <a:schemeClr val="accent1"/>
                </a:solidFill>
                <a:latin typeface="+mj-ea"/>
                <a:ea typeface="+mj-ea"/>
              </a:rPr>
              <a:t>Studying Distribution Shifts Through a Canonical Causal Graph</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30</a:t>
            </a:fld>
            <a:endParaRPr lang="zh-CN" altLang="en-US" dirty="0"/>
          </a:p>
        </p:txBody>
      </p:sp>
      <p:sp>
        <p:nvSpPr>
          <p:cNvPr id="6" name="标题 1"/>
          <p:cNvSpPr txBox="1"/>
          <p:nvPr/>
        </p:nvSpPr>
        <p:spPr>
          <a:xfrm>
            <a:off x="481009" y="873875"/>
            <a:ext cx="10115853" cy="8509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latin typeface="+mj-ea"/>
                <a:cs typeface="+mn-cs"/>
              </a:rPr>
              <a:t>Main theoretical result: a fixed constraint cannot work for all shifts</a:t>
            </a:r>
          </a:p>
        </p:txBody>
      </p:sp>
      <p:pic>
        <p:nvPicPr>
          <p:cNvPr id="4" name="图片 3"/>
          <p:cNvPicPr>
            <a:picLocks noChangeAspect="1"/>
          </p:cNvPicPr>
          <p:nvPr>
            <p:custDataLst>
              <p:tags r:id="rId1"/>
            </p:custDataLst>
          </p:nvPr>
        </p:nvPicPr>
        <p:blipFill>
          <a:blip r:embed="rId5"/>
          <a:stretch>
            <a:fillRect/>
          </a:stretch>
        </p:blipFill>
        <p:spPr>
          <a:xfrm>
            <a:off x="1472101" y="2064882"/>
            <a:ext cx="8983980" cy="22104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830997"/>
          </a:xfrm>
          <a:prstGeom prst="rect">
            <a:avLst/>
          </a:prstGeom>
          <a:noFill/>
        </p:spPr>
        <p:txBody>
          <a:bodyPr wrap="square" rtlCol="0">
            <a:spAutoFit/>
          </a:bodyPr>
          <a:lstStyle/>
          <a:p>
            <a:r>
              <a:rPr lang="en-US" altLang="zh-CN" sz="2400" b="1" dirty="0">
                <a:solidFill>
                  <a:schemeClr val="accent1"/>
                </a:solidFill>
                <a:latin typeface="+mj-ea"/>
                <a:ea typeface="+mj-ea"/>
              </a:rPr>
              <a:t>The Proposed Method: Causality Adaptive Constraint Minimization (CACM)</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31</a:t>
            </a:fld>
            <a:endParaRPr lang="zh-CN" altLang="en-US" dirty="0"/>
          </a:p>
        </p:txBody>
      </p:sp>
      <p:sp>
        <p:nvSpPr>
          <p:cNvPr id="5" name="文本框 4"/>
          <p:cNvSpPr txBox="1"/>
          <p:nvPr/>
        </p:nvSpPr>
        <p:spPr>
          <a:xfrm>
            <a:off x="678871" y="1785206"/>
            <a:ext cx="10201164" cy="707886"/>
          </a:xfrm>
          <a:prstGeom prst="rect">
            <a:avLst/>
          </a:prstGeom>
          <a:noFill/>
        </p:spPr>
        <p:txBody>
          <a:bodyPr wrap="square">
            <a:spAutoFit/>
          </a:bodyPr>
          <a:lstStyle/>
          <a:p>
            <a:pPr algn="l"/>
            <a:r>
              <a:rPr lang="en-US" altLang="zh-CN" sz="2000" dirty="0">
                <a:latin typeface="+mj-ea"/>
                <a:ea typeface="+mj-ea"/>
              </a:rPr>
              <a:t>An algorithm that </a:t>
            </a:r>
            <a:r>
              <a:rPr lang="en-US" altLang="zh-CN" sz="2000" b="1" dirty="0">
                <a:latin typeface="+mj-ea"/>
                <a:ea typeface="+mj-ea"/>
              </a:rPr>
              <a:t>adaptively</a:t>
            </a:r>
            <a:r>
              <a:rPr lang="en-US" altLang="zh-CN" sz="2000" dirty="0">
                <a:latin typeface="+mj-ea"/>
                <a:ea typeface="+mj-ea"/>
              </a:rPr>
              <a:t> chooses regularizing constraints for </a:t>
            </a:r>
            <a:r>
              <a:rPr lang="en-US" altLang="zh-CN" sz="2000" b="1" dirty="0">
                <a:latin typeface="+mj-ea"/>
                <a:ea typeface="+mj-ea"/>
              </a:rPr>
              <a:t>multi-attribute</a:t>
            </a:r>
            <a:r>
              <a:rPr lang="en-US" altLang="zh-CN" sz="2000" dirty="0">
                <a:latin typeface="+mj-ea"/>
                <a:ea typeface="+mj-ea"/>
              </a:rPr>
              <a:t> shift datasets.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830997"/>
          </a:xfrm>
          <a:prstGeom prst="rect">
            <a:avLst/>
          </a:prstGeom>
          <a:noFill/>
        </p:spPr>
        <p:txBody>
          <a:bodyPr wrap="square" rtlCol="0">
            <a:spAutoFit/>
          </a:bodyPr>
          <a:lstStyle/>
          <a:p>
            <a:r>
              <a:rPr lang="en-US" altLang="zh-CN" sz="2400" b="1" dirty="0">
                <a:solidFill>
                  <a:schemeClr val="accent1"/>
                </a:solidFill>
                <a:latin typeface="+mj-ea"/>
                <a:ea typeface="+mj-ea"/>
              </a:rPr>
              <a:t>The Proposed Method: Causality Adaptive Constraint Minimization (CACM)</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32</a:t>
            </a:fld>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52754" y="1182231"/>
                <a:ext cx="11268793" cy="2246769"/>
              </a:xfrm>
              <a:prstGeom prst="rect">
                <a:avLst/>
              </a:prstGeom>
              <a:noFill/>
            </p:spPr>
            <p:txBody>
              <a:bodyPr wrap="square">
                <a:spAutoFit/>
              </a:bodyPr>
              <a:lstStyle/>
              <a:p>
                <a:pPr algn="l"/>
                <a:r>
                  <a:rPr lang="en-US" altLang="zh-CN" sz="2000" b="1" dirty="0">
                    <a:latin typeface="+mj-ea"/>
                    <a:ea typeface="+mj-ea"/>
                  </a:rPr>
                  <a:t>Phase I: Derive correct independence constraints.</a:t>
                </a:r>
              </a:p>
              <a:p>
                <a:pPr marL="342900" indent="-342900" algn="l">
                  <a:buFont typeface="Arial" panose="020B0604020202020204" pitchFamily="34" charset="0"/>
                  <a:buChar char="•"/>
                </a:pPr>
                <a:r>
                  <a:rPr lang="en-US" altLang="zh-CN" sz="2000" dirty="0">
                    <a:latin typeface="+mj-ea"/>
                    <a:ea typeface="+mj-ea"/>
                  </a:rPr>
                  <a:t>For datasets satisfying the canonical graph, specify the relationship type for each attribute and uses the constraints from Proposition 3.1. </a:t>
                </a:r>
              </a:p>
              <a:p>
                <a:pPr marL="342900" indent="-342900" algn="l">
                  <a:buFont typeface="Arial" panose="020B0604020202020204" pitchFamily="34" charset="0"/>
                  <a:buChar char="•"/>
                </a:pPr>
                <a:endParaRPr lang="en-US" altLang="zh-CN" sz="2000" dirty="0">
                  <a:latin typeface="+mj-ea"/>
                  <a:ea typeface="+mj-ea"/>
                </a:endParaRPr>
              </a:p>
              <a:p>
                <a:pPr marL="342900" indent="-342900" algn="l">
                  <a:buFont typeface="Arial" panose="020B0604020202020204" pitchFamily="34" charset="0"/>
                  <a:buChar char="•"/>
                </a:pPr>
                <a:r>
                  <a:rPr lang="en-US" altLang="zh-CN" sz="2000" dirty="0">
                    <a:latin typeface="+mj-ea"/>
                    <a:ea typeface="+mj-ea"/>
                  </a:rPr>
                  <a:t>For other datasets, CACM requires a causal graph describing the dataset’s DGP and uses the following steps to derive the independence constraints. Let </a:t>
                </a:r>
                <a14:m>
                  <m:oMath xmlns:m="http://schemas.openxmlformats.org/officeDocument/2006/math">
                    <m:r>
                      <a:rPr lang="en-US" altLang="zh-CN" sz="2000" b="0" i="1" smtClean="0">
                        <a:latin typeface="Cambria Math" panose="02040503050406030204" pitchFamily="18" charset="0"/>
                        <a:ea typeface="+mj-ea"/>
                      </a:rPr>
                      <m:t>𝑉</m:t>
                    </m:r>
                  </m:oMath>
                </a14:m>
                <a:r>
                  <a:rPr lang="en-US" altLang="zh-CN" sz="2000" dirty="0">
                    <a:latin typeface="+mj-ea"/>
                    <a:ea typeface="+mj-ea"/>
                  </a:rPr>
                  <a:t> be the set of observed variables in the graph except </a:t>
                </a:r>
                <a14:m>
                  <m:oMath xmlns:m="http://schemas.openxmlformats.org/officeDocument/2006/math">
                    <m:r>
                      <a:rPr lang="en-US" altLang="zh-CN" sz="2000" i="1" dirty="0" smtClean="0">
                        <a:latin typeface="Cambria Math" panose="02040503050406030204" pitchFamily="18" charset="0"/>
                        <a:ea typeface="+mj-ea"/>
                      </a:rPr>
                      <m:t>𝑌</m:t>
                    </m:r>
                  </m:oMath>
                </a14:m>
                <a:r>
                  <a:rPr lang="en-US" altLang="zh-CN" sz="2000" dirty="0">
                    <a:latin typeface="+mj-ea"/>
                    <a:ea typeface="+mj-ea"/>
                  </a:rPr>
                  <a:t>, and </a:t>
                </a:r>
                <a14:m>
                  <m:oMath xmlns:m="http://schemas.openxmlformats.org/officeDocument/2006/math">
                    <m:r>
                      <a:rPr lang="en-US" altLang="zh-CN" sz="2000" i="1" dirty="0" smtClean="0">
                        <a:latin typeface="Cambria Math" panose="02040503050406030204" pitchFamily="18" charset="0"/>
                        <a:ea typeface="+mj-ea"/>
                      </a:rPr>
                      <m:t>𝐶</m:t>
                    </m:r>
                  </m:oMath>
                </a14:m>
                <a:r>
                  <a:rPr lang="en-US" altLang="zh-CN" sz="2000" dirty="0">
                    <a:latin typeface="+mj-ea"/>
                    <a:ea typeface="+mj-ea"/>
                  </a:rPr>
                  <a:t> be the list of constraints.</a:t>
                </a:r>
              </a:p>
            </p:txBody>
          </p:sp>
        </mc:Choice>
        <mc:Fallback xmlns="">
          <p:sp>
            <p:nvSpPr>
              <p:cNvPr id="5" name="文本框 4"/>
              <p:cNvSpPr txBox="1">
                <a:spLocks noRot="1" noChangeAspect="1" noMove="1" noResize="1" noEditPoints="1" noAdjustHandles="1" noChangeArrowheads="1" noChangeShapeType="1" noTextEdit="1"/>
              </p:cNvSpPr>
              <p:nvPr/>
            </p:nvSpPr>
            <p:spPr>
              <a:xfrm>
                <a:off x="452754" y="1182231"/>
                <a:ext cx="11268793" cy="2246769"/>
              </a:xfrm>
              <a:prstGeom prst="rect">
                <a:avLst/>
              </a:prstGeom>
              <a:blipFill rotWithShape="1">
                <a:blip r:embed="rId5"/>
                <a:stretch>
                  <a:fillRect l="-6" t="-22" r="1"/>
                </a:stretch>
              </a:blipFill>
            </p:spPr>
            <p:txBody>
              <a:bodyPr/>
              <a:lstStyle/>
              <a:p>
                <a:r>
                  <a:rPr lang="zh-CN" altLang="en-US">
                    <a:noFill/>
                  </a:rPr>
                  <a:t> </a:t>
                </a:r>
              </a:p>
            </p:txBody>
          </p:sp>
        </mc:Fallback>
      </mc:AlternateContent>
      <p:pic>
        <p:nvPicPr>
          <p:cNvPr id="7" name="图片 6"/>
          <p:cNvPicPr>
            <a:picLocks noChangeAspect="1"/>
          </p:cNvPicPr>
          <p:nvPr>
            <p:custDataLst>
              <p:tags r:id="rId1"/>
            </p:custDataLst>
          </p:nvPr>
        </p:nvPicPr>
        <p:blipFill>
          <a:blip r:embed="rId6"/>
          <a:stretch>
            <a:fillRect/>
          </a:stretch>
        </p:blipFill>
        <p:spPr>
          <a:xfrm>
            <a:off x="1332423" y="3862207"/>
            <a:ext cx="8960485" cy="8178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830997"/>
          </a:xfrm>
          <a:prstGeom prst="rect">
            <a:avLst/>
          </a:prstGeom>
          <a:noFill/>
        </p:spPr>
        <p:txBody>
          <a:bodyPr wrap="square" rtlCol="0">
            <a:spAutoFit/>
          </a:bodyPr>
          <a:lstStyle/>
          <a:p>
            <a:r>
              <a:rPr lang="en-US" altLang="zh-CN" sz="2400" b="1" dirty="0">
                <a:solidFill>
                  <a:schemeClr val="accent1"/>
                </a:solidFill>
                <a:latin typeface="+mj-ea"/>
                <a:ea typeface="+mj-ea"/>
              </a:rPr>
              <a:t>The Proposed Method: Causality Adaptive Constraint Minimization (CACM)</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33</a:t>
            </a:fld>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52754" y="1182231"/>
                <a:ext cx="11268793" cy="2862322"/>
              </a:xfrm>
              <a:prstGeom prst="rect">
                <a:avLst/>
              </a:prstGeom>
              <a:noFill/>
            </p:spPr>
            <p:txBody>
              <a:bodyPr wrap="square">
                <a:spAutoFit/>
              </a:bodyPr>
              <a:lstStyle/>
              <a:p>
                <a:pPr algn="l"/>
                <a:r>
                  <a:rPr lang="en-US" altLang="zh-CN" sz="2000" b="1" dirty="0">
                    <a:latin typeface="+mj-ea"/>
                    <a:ea typeface="+mj-ea"/>
                  </a:rPr>
                  <a:t>Phase II: Apply regularization penalty using derived constraints.</a:t>
                </a:r>
              </a:p>
              <a:p>
                <a:pPr algn="l"/>
                <a:r>
                  <a:rPr lang="en-US" altLang="zh-CN" sz="2000" dirty="0">
                    <a:latin typeface="+mj-ea"/>
                    <a:ea typeface="+mj-ea"/>
                  </a:rPr>
                  <a:t>Add </a:t>
                </a:r>
                <a:r>
                  <a:rPr lang="en-US" altLang="zh-CN" sz="2000" dirty="0" err="1">
                    <a:latin typeface="+mj-ea"/>
                    <a:ea typeface="+mj-ea"/>
                  </a:rPr>
                  <a:t>regularizer</a:t>
                </a:r>
                <a:r>
                  <a:rPr lang="en-US" altLang="zh-CN" sz="2000" dirty="0">
                    <a:latin typeface="+mj-ea"/>
                    <a:ea typeface="+mj-ea"/>
                  </a:rPr>
                  <a:t> (constraints) to ERM loss.</a:t>
                </a:r>
              </a:p>
              <a:p>
                <a:pPr algn="l"/>
                <a:r>
                  <a:rPr lang="en-US" altLang="zh-CN" sz="2000" dirty="0">
                    <a:solidFill>
                      <a:srgbClr val="FF0000"/>
                    </a:solidFill>
                    <a:latin typeface="+mj-ea"/>
                    <a:ea typeface="+mj-ea"/>
                  </a:rPr>
                  <a:t>e.g. 1</a:t>
                </a:r>
                <a:r>
                  <a:rPr lang="en-US" altLang="zh-CN" sz="2000" dirty="0">
                    <a:latin typeface="+mj-ea"/>
                    <a:ea typeface="+mj-ea"/>
                  </a:rPr>
                  <a:t>, for              , we need to force  </a:t>
                </a:r>
              </a:p>
              <a:p>
                <a:pPr algn="l"/>
                <a:endParaRPr lang="en-US" altLang="zh-CN" sz="2000" dirty="0">
                  <a:latin typeface="+mj-ea"/>
                  <a:ea typeface="+mj-ea"/>
                </a:endParaRPr>
              </a:p>
              <a:p>
                <a:pPr algn="l"/>
                <a:endParaRPr lang="en-US" altLang="zh-CN" sz="2000" dirty="0">
                  <a:latin typeface="+mj-ea"/>
                  <a:ea typeface="+mj-ea"/>
                </a:endParaRPr>
              </a:p>
              <a:p>
                <a:pPr algn="l"/>
                <a:endParaRPr lang="en-US" altLang="zh-CN" sz="2000" dirty="0">
                  <a:latin typeface="+mj-ea"/>
                  <a:ea typeface="+mj-ea"/>
                </a:endParaRPr>
              </a:p>
              <a:p>
                <a:pPr algn="l"/>
                <a:r>
                  <a:rPr lang="en-US" altLang="zh-CN" sz="2000" dirty="0">
                    <a:latin typeface="+mj-ea"/>
                    <a:ea typeface="+mj-ea"/>
                  </a:rPr>
                  <a:t>PS: when </a:t>
                </a:r>
                <a14:m>
                  <m:oMath xmlns:m="http://schemas.openxmlformats.org/officeDocument/2006/math">
                    <m:r>
                      <a:rPr lang="en-US" altLang="zh-CN" sz="2000" i="1" dirty="0" smtClean="0">
                        <a:latin typeface="Cambria Math" panose="02040503050406030204" pitchFamily="18" charset="0"/>
                        <a:ea typeface="+mj-ea"/>
                      </a:rPr>
                      <m:t>𝐸</m:t>
                    </m:r>
                  </m:oMath>
                </a14:m>
                <a:r>
                  <a:rPr lang="en-US" altLang="zh-CN" sz="2000" dirty="0">
                    <a:latin typeface="+mj-ea"/>
                    <a:ea typeface="+mj-ea"/>
                  </a:rPr>
                  <a:t> are available, </a:t>
                </a:r>
                <a14:m>
                  <m:oMath xmlns:m="http://schemas.openxmlformats.org/officeDocument/2006/math">
                    <m:r>
                      <a:rPr lang="en-US" altLang="zh-CN" sz="2000" i="1" dirty="0" smtClean="0">
                        <a:latin typeface="Cambria Math" panose="02040503050406030204" pitchFamily="18" charset="0"/>
                        <a:ea typeface="+mj-ea"/>
                      </a:rPr>
                      <m:t>𝐸</m:t>
                    </m:r>
                  </m:oMath>
                </a14:m>
                <a:r>
                  <a:rPr lang="en-US" altLang="zh-CN" sz="2000" dirty="0">
                    <a:latin typeface="+mj-ea"/>
                    <a:ea typeface="+mj-ea"/>
                  </a:rPr>
                  <a:t> is preferred since A may not be unobserved and A may have many values.</a:t>
                </a:r>
              </a:p>
              <a:p>
                <a:pPr algn="l"/>
                <a:endParaRPr lang="en-US" altLang="zh-CN" sz="2000"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52754" y="1182231"/>
                <a:ext cx="11268793" cy="2862322"/>
              </a:xfrm>
              <a:prstGeom prst="rect">
                <a:avLst/>
              </a:prstGeom>
              <a:blipFill rotWithShape="1">
                <a:blip r:embed="rId7"/>
                <a:stretch>
                  <a:fillRect l="-6" t="-17" r="1" b="8"/>
                </a:stretch>
              </a:blipFill>
            </p:spPr>
            <p:txBody>
              <a:bodyPr/>
              <a:lstStyle/>
              <a:p>
                <a:r>
                  <a:rPr lang="zh-CN" altLang="en-US">
                    <a:noFill/>
                  </a:rPr>
                  <a:t> </a:t>
                </a:r>
              </a:p>
            </p:txBody>
          </p:sp>
        </mc:Fallback>
      </mc:AlternateContent>
      <p:pic>
        <p:nvPicPr>
          <p:cNvPr id="3" name="图片 2"/>
          <p:cNvPicPr>
            <a:picLocks noChangeAspect="1"/>
          </p:cNvPicPr>
          <p:nvPr>
            <p:custDataLst>
              <p:tags r:id="rId1"/>
            </p:custDataLst>
          </p:nvPr>
        </p:nvPicPr>
        <p:blipFill>
          <a:blip r:embed="rId8"/>
          <a:stretch>
            <a:fillRect/>
          </a:stretch>
        </p:blipFill>
        <p:spPr>
          <a:xfrm>
            <a:off x="1769524" y="1895060"/>
            <a:ext cx="811285" cy="218423"/>
          </a:xfrm>
          <a:prstGeom prst="rect">
            <a:avLst/>
          </a:prstGeom>
        </p:spPr>
      </p:pic>
      <p:pic>
        <p:nvPicPr>
          <p:cNvPr id="4" name="图片 3"/>
          <p:cNvPicPr>
            <a:picLocks noChangeAspect="1"/>
          </p:cNvPicPr>
          <p:nvPr>
            <p:custDataLst>
              <p:tags r:id="rId2"/>
            </p:custDataLst>
          </p:nvPr>
        </p:nvPicPr>
        <p:blipFill>
          <a:blip r:embed="rId9"/>
          <a:stretch>
            <a:fillRect/>
          </a:stretch>
        </p:blipFill>
        <p:spPr>
          <a:xfrm>
            <a:off x="5049271" y="1895060"/>
            <a:ext cx="934085" cy="262760"/>
          </a:xfrm>
          <a:prstGeom prst="rect">
            <a:avLst/>
          </a:prstGeom>
        </p:spPr>
      </p:pic>
      <p:pic>
        <p:nvPicPr>
          <p:cNvPr id="6" name="图片 5"/>
          <p:cNvPicPr>
            <a:picLocks noChangeAspect="1"/>
          </p:cNvPicPr>
          <p:nvPr>
            <p:custDataLst>
              <p:tags r:id="rId3"/>
            </p:custDataLst>
          </p:nvPr>
        </p:nvPicPr>
        <p:blipFill>
          <a:blip r:embed="rId10"/>
          <a:stretch>
            <a:fillRect/>
          </a:stretch>
        </p:blipFill>
        <p:spPr>
          <a:xfrm>
            <a:off x="1974104" y="2217598"/>
            <a:ext cx="6162731" cy="697207"/>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23849" y="6189345"/>
                <a:ext cx="11709125" cy="368300"/>
              </a:xfrm>
              <a:prstGeom prst="rect">
                <a:avLst/>
              </a:prstGeom>
              <a:noFill/>
            </p:spPr>
            <p:txBody>
              <a:bodyPr wrap="square" rtlCol="0" anchor="t">
                <a:spAutoFit/>
              </a:bodyPr>
              <a:lstStyle/>
              <a:p>
                <a:r>
                  <a:rPr lang="zh-CN" altLang="en-US" dirty="0">
                    <a:solidFill>
                      <a:srgbClr val="FF0000"/>
                    </a:solidFill>
                  </a:rPr>
                  <a:t>If E is observed, we always condition on </a:t>
                </a:r>
                <a14:m>
                  <m:oMath xmlns:m="http://schemas.openxmlformats.org/officeDocument/2006/math">
                    <m:r>
                      <a:rPr lang="zh-CN" altLang="en-US" i="1" dirty="0" smtClean="0">
                        <a:solidFill>
                          <a:srgbClr val="FF0000"/>
                        </a:solidFill>
                        <a:latin typeface="Cambria Math" panose="02040503050406030204" pitchFamily="18" charset="0"/>
                      </a:rPr>
                      <m:t>𝐸</m:t>
                    </m:r>
                  </m:oMath>
                </a14:m>
                <a:r>
                  <a:rPr lang="zh-CN" altLang="en-US" dirty="0">
                    <a:solidFill>
                      <a:srgbClr val="FF0000"/>
                    </a:solidFill>
                  </a:rPr>
                  <a:t> because of Corollary </a:t>
                </a:r>
                <a:r>
                  <a:rPr lang="en-US" altLang="zh-CN" dirty="0">
                    <a:solidFill>
                      <a:srgbClr val="FF0000"/>
                    </a:solidFill>
                  </a:rPr>
                  <a:t>3.1</a:t>
                </a:r>
                <a:endParaRPr lang="zh-CN" altLang="en-US"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23849" y="6189345"/>
                <a:ext cx="11709125" cy="368300"/>
              </a:xfrm>
              <a:prstGeom prst="rect">
                <a:avLst/>
              </a:prstGeom>
              <a:blipFill rotWithShape="1">
                <a:blip r:embed="rId11"/>
                <a:stretch>
                  <a:fillRect l="-5" r="3"/>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461665"/>
          </a:xfrm>
          <a:prstGeom prst="rect">
            <a:avLst/>
          </a:prstGeom>
          <a:noFill/>
        </p:spPr>
        <p:txBody>
          <a:bodyPr wrap="square" rtlCol="0">
            <a:spAutoFit/>
          </a:bodyPr>
          <a:lstStyle/>
          <a:p>
            <a:r>
              <a:rPr lang="en-US" altLang="zh-CN" sz="2400" b="1" dirty="0">
                <a:solidFill>
                  <a:schemeClr val="accent1"/>
                </a:solidFill>
                <a:latin typeface="+mj-ea"/>
                <a:ea typeface="+mj-ea"/>
              </a:rPr>
              <a:t>Experiments</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34</a:t>
            </a:fld>
            <a:endParaRPr lang="zh-CN" altLang="en-US" dirty="0"/>
          </a:p>
        </p:txBody>
      </p:sp>
      <p:pic>
        <p:nvPicPr>
          <p:cNvPr id="11" name="内容占位符 3"/>
          <p:cNvPicPr>
            <a:picLocks noChangeAspect="1"/>
          </p:cNvPicPr>
          <p:nvPr>
            <p:custDataLst>
              <p:tags r:id="rId1"/>
            </p:custDataLst>
          </p:nvPr>
        </p:nvPicPr>
        <p:blipFill>
          <a:blip r:embed="rId5"/>
          <a:stretch>
            <a:fillRect/>
          </a:stretch>
        </p:blipFill>
        <p:spPr>
          <a:xfrm>
            <a:off x="2346187" y="950761"/>
            <a:ext cx="7134860" cy="47313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461665"/>
          </a:xfrm>
          <a:prstGeom prst="rect">
            <a:avLst/>
          </a:prstGeom>
          <a:noFill/>
        </p:spPr>
        <p:txBody>
          <a:bodyPr wrap="square" rtlCol="0">
            <a:spAutoFit/>
          </a:bodyPr>
          <a:lstStyle/>
          <a:p>
            <a:r>
              <a:rPr lang="en-US" altLang="zh-CN" sz="2400" b="1" dirty="0">
                <a:solidFill>
                  <a:schemeClr val="accent1"/>
                </a:solidFill>
                <a:latin typeface="+mj-ea"/>
                <a:ea typeface="+mj-ea"/>
              </a:rPr>
              <a:t>Experiments</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35</a:t>
            </a:fld>
            <a:endParaRPr lang="zh-CN" altLang="en-US" dirty="0"/>
          </a:p>
        </p:txBody>
      </p:sp>
      <p:pic>
        <p:nvPicPr>
          <p:cNvPr id="3" name="图片 2"/>
          <p:cNvPicPr>
            <a:picLocks noChangeAspect="1"/>
          </p:cNvPicPr>
          <p:nvPr>
            <p:custDataLst>
              <p:tags r:id="rId1"/>
            </p:custDataLst>
          </p:nvPr>
        </p:nvPicPr>
        <p:blipFill>
          <a:blip r:embed="rId6"/>
          <a:stretch>
            <a:fillRect/>
          </a:stretch>
        </p:blipFill>
        <p:spPr>
          <a:xfrm>
            <a:off x="1260862" y="2184355"/>
            <a:ext cx="4207510" cy="2326005"/>
          </a:xfrm>
          <a:prstGeom prst="rect">
            <a:avLst/>
          </a:prstGeom>
        </p:spPr>
      </p:pic>
      <p:pic>
        <p:nvPicPr>
          <p:cNvPr id="4" name="图片 3"/>
          <p:cNvPicPr>
            <a:picLocks noChangeAspect="1"/>
          </p:cNvPicPr>
          <p:nvPr>
            <p:custDataLst>
              <p:tags r:id="rId2"/>
            </p:custDataLst>
          </p:nvPr>
        </p:nvPicPr>
        <p:blipFill>
          <a:blip r:embed="rId7"/>
          <a:stretch>
            <a:fillRect/>
          </a:stretch>
        </p:blipFill>
        <p:spPr>
          <a:xfrm>
            <a:off x="7502138" y="2732115"/>
            <a:ext cx="3429000" cy="171450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7197020" y="1463729"/>
                <a:ext cx="4039235" cy="923330"/>
              </a:xfrm>
              <a:prstGeom prst="rect">
                <a:avLst/>
              </a:prstGeom>
              <a:noFill/>
            </p:spPr>
            <p:txBody>
              <a:bodyPr wrap="square" rtlCol="0">
                <a:spAutoFit/>
              </a:bodyPr>
              <a:lstStyle/>
              <a:p>
                <a:r>
                  <a:rPr lang="en-US" altLang="zh-CN" dirty="0"/>
                  <a:t>The necessity of using </a:t>
                </a:r>
                <a14:m>
                  <m:oMath xmlns:m="http://schemas.openxmlformats.org/officeDocument/2006/math">
                    <m:r>
                      <a:rPr lang="en-US" altLang="zh-CN" b="0" i="1" smtClean="0">
                        <a:latin typeface="Cambria Math" panose="02040503050406030204" pitchFamily="18" charset="0"/>
                      </a:rPr>
                      <m:t>𝐸</m:t>
                    </m:r>
                    <m:r>
                      <a:rPr lang="en-US" altLang="zh-CN" b="0" i="0" smtClean="0">
                        <a:latin typeface="Cambria Math" panose="02040503050406030204" pitchFamily="18" charset="0"/>
                      </a:rPr>
                      <m:t> </m:t>
                    </m:r>
                  </m:oMath>
                </a14:m>
                <a:r>
                  <a:rPr lang="en-US" altLang="zh-CN" dirty="0"/>
                  <a:t>in the constraints. (small NORB has a </a:t>
                </a:r>
                <a14:m>
                  <m:oMath xmlns:m="http://schemas.openxmlformats.org/officeDocument/2006/math">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𝑋</m:t>
                        </m:r>
                      </m:e>
                      <m:sub>
                        <m:r>
                          <a:rPr lang="en-US" altLang="zh-CN" i="1" dirty="0" err="1">
                            <a:latin typeface="Cambria Math" panose="02040503050406030204" pitchFamily="18" charset="0"/>
                          </a:rPr>
                          <m:t>𝑐</m:t>
                        </m:r>
                      </m:sub>
                    </m:sSub>
                    <m:r>
                      <a:rPr lang="en-US" altLang="zh-CN" i="1" dirty="0">
                        <a:latin typeface="Cambria Math" panose="02040503050406030204" pitchFamily="18" charset="0"/>
                      </a:rPr>
                      <m:t> </m:t>
                    </m:r>
                  </m:oMath>
                </a14:m>
                <a:r>
                  <a:rPr lang="en-US" altLang="zh-CN" dirty="0"/>
                  <a:t>correlation)</a:t>
                </a:r>
              </a:p>
            </p:txBody>
          </p:sp>
        </mc:Choice>
        <mc:Fallback xmlns="">
          <p:sp>
            <p:nvSpPr>
              <p:cNvPr id="5" name="文本框 4"/>
              <p:cNvSpPr txBox="1">
                <a:spLocks noRot="1" noChangeAspect="1" noMove="1" noResize="1" noEditPoints="1" noAdjustHandles="1" noChangeArrowheads="1" noChangeShapeType="1" noTextEdit="1"/>
              </p:cNvSpPr>
              <p:nvPr/>
            </p:nvSpPr>
            <p:spPr>
              <a:xfrm>
                <a:off x="7197020" y="1463729"/>
                <a:ext cx="4039235" cy="923330"/>
              </a:xfrm>
              <a:prstGeom prst="rect">
                <a:avLst/>
              </a:prstGeom>
              <a:blipFill rotWithShape="1">
                <a:blip r:embed="rId8"/>
                <a:stretch>
                  <a:fillRect l="-14" t="-6" r="14" b="10"/>
                </a:stretch>
              </a:blipFill>
            </p:spPr>
            <p:txBody>
              <a:bodyPr/>
              <a:lstStyle/>
              <a:p>
                <a:r>
                  <a:rPr lang="zh-CN" altLang="en-US">
                    <a:noFill/>
                  </a:rPr>
                  <a:t> </a:t>
                </a:r>
              </a:p>
            </p:txBody>
          </p:sp>
        </mc:Fallback>
      </mc:AlternateContent>
      <p:sp>
        <p:nvSpPr>
          <p:cNvPr id="6" name="文本框 5"/>
          <p:cNvSpPr txBox="1"/>
          <p:nvPr/>
        </p:nvSpPr>
        <p:spPr>
          <a:xfrm>
            <a:off x="803662" y="1388081"/>
            <a:ext cx="4664710" cy="369332"/>
          </a:xfrm>
          <a:prstGeom prst="rect">
            <a:avLst/>
          </a:prstGeom>
          <a:noFill/>
        </p:spPr>
        <p:txBody>
          <a:bodyPr wrap="square" rtlCol="0">
            <a:spAutoFit/>
          </a:bodyPr>
          <a:lstStyle/>
          <a:p>
            <a:r>
              <a:rPr lang="en-US" altLang="zh-CN" dirty="0"/>
              <a:t>False regularization hurts generalization</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214167" cy="461665"/>
          </a:xfrm>
          <a:prstGeom prst="rect">
            <a:avLst/>
          </a:prstGeom>
          <a:noFill/>
        </p:spPr>
        <p:txBody>
          <a:bodyPr wrap="square" rtlCol="0">
            <a:spAutoFit/>
          </a:bodyPr>
          <a:lstStyle/>
          <a:p>
            <a:r>
              <a:rPr lang="en-US" altLang="zh-CN" sz="2400" b="1" dirty="0">
                <a:solidFill>
                  <a:schemeClr val="accent1"/>
                </a:solidFill>
                <a:latin typeface="+mj-ea"/>
                <a:ea typeface="+mj-ea"/>
              </a:rPr>
              <a:t>Some Thinking</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36</a:t>
            </a:fld>
            <a:endParaRPr lang="zh-CN" altLang="en-US" dirty="0"/>
          </a:p>
        </p:txBody>
      </p:sp>
      <p:sp>
        <p:nvSpPr>
          <p:cNvPr id="6" name="文本框 5"/>
          <p:cNvSpPr txBox="1"/>
          <p:nvPr/>
        </p:nvSpPr>
        <p:spPr>
          <a:xfrm>
            <a:off x="803661" y="1388081"/>
            <a:ext cx="10974633"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independence constraints are necessary, but what are sufficient for a risk-invariant predictor?</a:t>
            </a:r>
          </a:p>
          <a:p>
            <a:pPr marL="285750" indent="-285750">
              <a:buFont typeface="Arial" panose="020B0604020202020204" pitchFamily="34" charset="0"/>
              <a:buChar char="•"/>
            </a:pPr>
            <a:r>
              <a:rPr lang="en-US" altLang="zh-CN" dirty="0"/>
              <a:t>The determination of the true DGP seem objective. For example, the waterbird dataset, a certain kind of bird is correlated with a kind of background:</a:t>
            </a:r>
            <a:r>
              <a:rPr lang="zh-CN" altLang="en-US" dirty="0"/>
              <a:t> </a:t>
            </a:r>
            <a:r>
              <a:rPr lang="en-US" altLang="zh-CN" dirty="0"/>
              <a:t>is</a:t>
            </a:r>
            <a:r>
              <a:rPr lang="zh-CN" altLang="en-US" dirty="0"/>
              <a:t> </a:t>
            </a:r>
            <a:r>
              <a:rPr lang="en-US" altLang="zh-CN" dirty="0"/>
              <a:t>it</a:t>
            </a:r>
            <a:r>
              <a:rPr lang="zh-CN" altLang="en-US" dirty="0"/>
              <a:t> </a:t>
            </a:r>
            <a:r>
              <a:rPr lang="en-US" altLang="zh-CN" i="1" dirty="0"/>
              <a:t>causal</a:t>
            </a:r>
            <a:r>
              <a:rPr lang="en-US" altLang="zh-CN" dirty="0"/>
              <a:t> or </a:t>
            </a:r>
            <a:r>
              <a:rPr lang="en-US" altLang="zh-CN" i="1" dirty="0"/>
              <a:t>selected</a:t>
            </a:r>
            <a:r>
              <a:rPr lang="en-US" altLang="zh-CN" dirty="0"/>
              <a:t>?</a:t>
            </a:r>
          </a:p>
        </p:txBody>
      </p:sp>
      <p:pic>
        <p:nvPicPr>
          <p:cNvPr id="8" name="图片 7"/>
          <p:cNvPicPr>
            <a:picLocks noChangeAspect="1"/>
          </p:cNvPicPr>
          <p:nvPr/>
        </p:nvPicPr>
        <p:blipFill>
          <a:blip r:embed="rId4"/>
          <a:stretch>
            <a:fillRect/>
          </a:stretch>
        </p:blipFill>
        <p:spPr>
          <a:xfrm>
            <a:off x="2001079" y="2660473"/>
            <a:ext cx="7507356" cy="25303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6606576" y="-241003"/>
            <a:ext cx="7357162" cy="7340006"/>
            <a:chOff x="2105799" y="20055838"/>
            <a:chExt cx="6748090" cy="6732363"/>
          </a:xfrm>
          <a:solidFill>
            <a:schemeClr val="accent1">
              <a:alpha val="10000"/>
            </a:schemeClr>
          </a:solidFill>
        </p:grpSpPr>
        <p:sp>
          <p:nvSpPr>
            <p:cNvPr id="8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294" name="组合 293"/>
          <p:cNvGrpSpPr/>
          <p:nvPr/>
        </p:nvGrpSpPr>
        <p:grpSpPr>
          <a:xfrm>
            <a:off x="497980" y="2333324"/>
            <a:ext cx="9662020" cy="1857423"/>
            <a:chOff x="4553867" y="2753825"/>
            <a:chExt cx="6973756" cy="1857423"/>
          </a:xfrm>
        </p:grpSpPr>
        <p:sp>
          <p:nvSpPr>
            <p:cNvPr id="291" name="矩形 290"/>
            <p:cNvSpPr/>
            <p:nvPr/>
          </p:nvSpPr>
          <p:spPr>
            <a:xfrm>
              <a:off x="4553867" y="2753825"/>
              <a:ext cx="697375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300" normalizeH="0" baseline="0" noProof="0" dirty="0">
                  <a:ln>
                    <a:noFill/>
                  </a:ln>
                  <a:solidFill>
                    <a:srgbClr val="9A000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Thanks for your listening</a:t>
              </a:r>
              <a:endParaRPr kumimoji="0" lang="zh-CN" altLang="en-US" sz="5400" b="0" i="0" u="none" strike="noStrike" kern="1200" cap="none" spc="300" normalizeH="0" baseline="0" noProof="0" dirty="0">
                <a:ln>
                  <a:noFill/>
                </a:ln>
                <a:solidFill>
                  <a:srgbClr val="9A000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292" name="文本框 291"/>
            <p:cNvSpPr txBox="1"/>
            <p:nvPr/>
          </p:nvSpPr>
          <p:spPr>
            <a:xfrm>
              <a:off x="4614440" y="4158303"/>
              <a:ext cx="5026872" cy="45294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800" cap="none" spc="100" normalizeH="0" baseline="0" noProof="0" dirty="0">
                  <a:ln>
                    <a:noFill/>
                  </a:ln>
                  <a:solidFill>
                    <a:srgbClr val="9A000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姓名：</a:t>
              </a:r>
              <a:r>
                <a:rPr lang="zh-CN" altLang="en-US" sz="2000" kern="800" spc="100"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史清宇，王启迅</a:t>
              </a:r>
              <a:endParaRPr kumimoji="0" lang="en-US" altLang="zh-CN" sz="2000" b="0" i="0" u="none" strike="noStrike" kern="800" cap="none" spc="100" normalizeH="0" baseline="0" noProof="0" dirty="0">
                <a:ln>
                  <a:noFill/>
                </a:ln>
                <a:solidFill>
                  <a:srgbClr val="9A000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cxnSp>
          <p:nvCxnSpPr>
            <p:cNvPr id="293" name="直接连接符 292"/>
            <p:cNvCxnSpPr/>
            <p:nvPr/>
          </p:nvCxnSpPr>
          <p:spPr>
            <a:xfrm>
              <a:off x="4748323" y="3839882"/>
              <a:ext cx="557213" cy="0"/>
            </a:xfrm>
            <a:prstGeom prst="line">
              <a:avLst/>
            </a:prstGeom>
            <a:ln w="12700">
              <a:solidFill>
                <a:srgbClr val="9A000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4</a:t>
            </a:fld>
            <a:endParaRPr lang="zh-CN" altLang="en-US" dirty="0"/>
          </a:p>
        </p:txBody>
      </p:sp>
      <p:sp>
        <p:nvSpPr>
          <p:cNvPr id="6" name="标题 1"/>
          <p:cNvSpPr txBox="1"/>
          <p:nvPr/>
        </p:nvSpPr>
        <p:spPr>
          <a:xfrm>
            <a:off x="481009" y="1102529"/>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latin typeface="+mj-ea"/>
                <a:cs typeface="+mn-cs"/>
              </a:rPr>
              <a:t>We can model distribution shifts in the language of causality</a:t>
            </a:r>
          </a:p>
        </p:txBody>
      </p:sp>
      <p:pic>
        <p:nvPicPr>
          <p:cNvPr id="22" name="图片 21"/>
          <p:cNvPicPr>
            <a:picLocks noChangeAspect="1"/>
          </p:cNvPicPr>
          <p:nvPr/>
        </p:nvPicPr>
        <p:blipFill>
          <a:blip r:embed="rId4"/>
          <a:stretch>
            <a:fillRect/>
          </a:stretch>
        </p:blipFill>
        <p:spPr>
          <a:xfrm>
            <a:off x="1276744" y="1542861"/>
            <a:ext cx="2568584" cy="3063211"/>
          </a:xfrm>
          <a:prstGeom prst="rect">
            <a:avLst/>
          </a:prstGeom>
        </p:spPr>
      </p:pic>
      <p:pic>
        <p:nvPicPr>
          <p:cNvPr id="5" name="图片 4"/>
          <p:cNvPicPr>
            <a:picLocks noChangeAspect="1"/>
          </p:cNvPicPr>
          <p:nvPr/>
        </p:nvPicPr>
        <p:blipFill>
          <a:blip r:embed="rId5"/>
          <a:stretch>
            <a:fillRect/>
          </a:stretch>
        </p:blipFill>
        <p:spPr>
          <a:xfrm>
            <a:off x="6633655" y="1818887"/>
            <a:ext cx="3957945" cy="252910"/>
          </a:xfrm>
          <a:prstGeom prst="rect">
            <a:avLst/>
          </a:prstGeom>
        </p:spPr>
      </p:pic>
      <p:pic>
        <p:nvPicPr>
          <p:cNvPr id="8" name="图片 7"/>
          <p:cNvPicPr>
            <a:picLocks noChangeAspect="1"/>
          </p:cNvPicPr>
          <p:nvPr/>
        </p:nvPicPr>
        <p:blipFill>
          <a:blip r:embed="rId6"/>
          <a:stretch>
            <a:fillRect/>
          </a:stretch>
        </p:blipFill>
        <p:spPr>
          <a:xfrm>
            <a:off x="6633655" y="3486448"/>
            <a:ext cx="3914608" cy="250141"/>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2839617" y="1750398"/>
                <a:ext cx="2391746" cy="370294"/>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 </a:t>
                </a:r>
                <a:r>
                  <a:rPr lang="en-US" altLang="zh-CN" b="1" dirty="0">
                    <a:solidFill>
                      <a:srgbClr val="00B050"/>
                    </a:solidFill>
                  </a:rPr>
                  <a:t>causal</a:t>
                </a:r>
                <a:r>
                  <a:rPr lang="en-US" altLang="zh-CN" b="1" dirty="0"/>
                  <a:t> </a:t>
                </a:r>
                <a:r>
                  <a:rPr lang="en-US" altLang="zh-CN" dirty="0"/>
                  <a:t>variables</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39617" y="1750398"/>
                <a:ext cx="2391746" cy="370294"/>
              </a:xfrm>
              <a:prstGeom prst="rect">
                <a:avLst/>
              </a:prstGeom>
              <a:blipFill rotWithShape="1">
                <a:blip r:embed="rId7"/>
                <a:stretch>
                  <a:fillRect l="-22" t="-91" r="10" b="115"/>
                </a:stretch>
              </a:blipFill>
            </p:spPr>
            <p:txBody>
              <a:bodyPr/>
              <a:lstStyle/>
              <a:p>
                <a:r>
                  <a:rPr lang="zh-CN" altLang="en-US">
                    <a:noFill/>
                  </a:rPr>
                  <a:t> </a:t>
                </a:r>
              </a:p>
            </p:txBody>
          </p:sp>
        </mc:Fallback>
      </mc:AlternateContent>
      <p:cxnSp>
        <p:nvCxnSpPr>
          <p:cNvPr id="13" name="直接箭头连接符 12"/>
          <p:cNvCxnSpPr>
            <a:stCxn id="9" idx="3"/>
          </p:cNvCxnSpPr>
          <p:nvPr/>
        </p:nvCxnSpPr>
        <p:spPr>
          <a:xfrm>
            <a:off x="5231363" y="1935545"/>
            <a:ext cx="1244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2875075" y="3426372"/>
                <a:ext cx="2810377"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 </a:t>
                </a:r>
                <a:r>
                  <a:rPr lang="en-US" altLang="zh-CN" b="1" dirty="0">
                    <a:solidFill>
                      <a:srgbClr val="FF0000"/>
                    </a:solidFill>
                  </a:rPr>
                  <a:t>spurious</a:t>
                </a:r>
                <a:r>
                  <a:rPr lang="en-US" altLang="zh-CN" dirty="0"/>
                  <a:t> variables</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875075" y="3426372"/>
                <a:ext cx="2810377" cy="369332"/>
              </a:xfrm>
              <a:prstGeom prst="rect">
                <a:avLst/>
              </a:prstGeom>
              <a:blipFill rotWithShape="1">
                <a:blip r:embed="rId8"/>
                <a:stretch>
                  <a:fillRect l="-15" t="-148" r="11" b="84"/>
                </a:stretch>
              </a:blipFill>
            </p:spPr>
            <p:txBody>
              <a:bodyPr/>
              <a:lstStyle/>
              <a:p>
                <a:r>
                  <a:rPr lang="zh-CN" altLang="en-US">
                    <a:noFill/>
                  </a:rPr>
                  <a:t> </a:t>
                </a:r>
              </a:p>
            </p:txBody>
          </p:sp>
        </mc:Fallback>
      </mc:AlternateContent>
      <p:cxnSp>
        <p:nvCxnSpPr>
          <p:cNvPr id="15" name="直接箭头连接符 14"/>
          <p:cNvCxnSpPr/>
          <p:nvPr/>
        </p:nvCxnSpPr>
        <p:spPr>
          <a:xfrm>
            <a:off x="5327779" y="3611519"/>
            <a:ext cx="1244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9"/>
          <a:stretch>
            <a:fillRect/>
          </a:stretch>
        </p:blipFill>
        <p:spPr>
          <a:xfrm>
            <a:off x="4241909" y="5875464"/>
            <a:ext cx="2391746" cy="431818"/>
          </a:xfrm>
          <a:prstGeom prst="rect">
            <a:avLst/>
          </a:prstGeom>
        </p:spPr>
      </p:pic>
      <p:sp>
        <p:nvSpPr>
          <p:cNvPr id="19" name="文本框 18"/>
          <p:cNvSpPr txBox="1"/>
          <p:nvPr/>
        </p:nvSpPr>
        <p:spPr>
          <a:xfrm>
            <a:off x="1276744" y="4999265"/>
            <a:ext cx="9271519" cy="646331"/>
          </a:xfrm>
          <a:prstGeom prst="rect">
            <a:avLst/>
          </a:prstGeom>
          <a:noFill/>
        </p:spPr>
        <p:txBody>
          <a:bodyPr wrap="square" rtlCol="0">
            <a:spAutoFit/>
          </a:bodyPr>
          <a:lstStyle/>
          <a:p>
            <a:r>
              <a:rPr lang="en-US" altLang="zh-CN" dirty="0"/>
              <a:t>Further partition spurious variables into two subsets, depending on whether the spurious feature take place in both the training and test environments or not: </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5</a:t>
            </a:fld>
            <a:endParaRPr lang="zh-CN" altLang="en-US" dirty="0"/>
          </a:p>
        </p:txBody>
      </p:sp>
      <mc:AlternateContent xmlns:mc="http://schemas.openxmlformats.org/markup-compatibility/2006" xmlns:a14="http://schemas.microsoft.com/office/drawing/2010/main">
        <mc:Choice Requires="a14">
          <p:sp>
            <p:nvSpPr>
              <p:cNvPr id="6" name="标题 1"/>
              <p:cNvSpPr txBox="1"/>
              <p:nvPr/>
            </p:nvSpPr>
            <p:spPr>
              <a:xfrm>
                <a:off x="481009" y="792214"/>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j-ea"/>
                    <a:cs typeface="+mn-cs"/>
                  </a:rPr>
                  <a:t>Since </a:t>
                </a:r>
                <a14:m>
                  <m:oMath xmlns:m="http://schemas.openxmlformats.org/officeDocument/2006/math">
                    <m:r>
                      <a:rPr lang="en-US" altLang="zh-CN" sz="2400" b="0" i="1" smtClean="0">
                        <a:latin typeface="Cambria Math" panose="02040503050406030204" pitchFamily="18" charset="0"/>
                        <a:cs typeface="+mn-cs"/>
                      </a:rPr>
                      <m:t>𝑝</m:t>
                    </m:r>
                    <m:d>
                      <m:dPr>
                        <m:ctrlPr>
                          <a:rPr lang="en-US" altLang="zh-CN" sz="2400" i="1" smtClean="0">
                            <a:latin typeface="Cambria Math" panose="02040503050406030204" pitchFamily="18" charset="0"/>
                            <a:cs typeface="+mn-cs"/>
                          </a:rPr>
                        </m:ctrlPr>
                      </m:dPr>
                      <m:e>
                        <m:r>
                          <a:rPr lang="en-US" altLang="zh-CN" sz="2400" b="0" i="1" smtClean="0">
                            <a:latin typeface="Cambria Math" panose="02040503050406030204" pitchFamily="18" charset="0"/>
                            <a:cs typeface="+mn-cs"/>
                          </a:rPr>
                          <m:t>𝑥</m:t>
                        </m:r>
                        <m:r>
                          <a:rPr lang="en-US" altLang="zh-CN" sz="2400" b="0" i="1" smtClean="0">
                            <a:latin typeface="Cambria Math" panose="02040503050406030204" pitchFamily="18" charset="0"/>
                            <a:cs typeface="+mn-cs"/>
                          </a:rPr>
                          <m:t>,</m:t>
                        </m:r>
                        <m:r>
                          <a:rPr lang="en-US" altLang="zh-CN" sz="2400" b="0" i="1" smtClean="0">
                            <a:latin typeface="Cambria Math" panose="02040503050406030204" pitchFamily="18" charset="0"/>
                            <a:cs typeface="+mn-cs"/>
                          </a:rPr>
                          <m:t>𝑦</m:t>
                        </m:r>
                      </m:e>
                    </m:d>
                    <m:r>
                      <a:rPr lang="en-US" altLang="zh-CN" sz="2400" b="0" i="1" smtClean="0">
                        <a:latin typeface="Cambria Math" panose="02040503050406030204" pitchFamily="18" charset="0"/>
                        <a:cs typeface="+mn-cs"/>
                      </a:rPr>
                      <m:t>=</m:t>
                    </m:r>
                    <m:r>
                      <a:rPr lang="en-US" altLang="zh-CN" sz="2400" b="0" i="1" smtClean="0">
                        <a:latin typeface="Cambria Math" panose="02040503050406030204" pitchFamily="18" charset="0"/>
                        <a:cs typeface="+mn-cs"/>
                      </a:rPr>
                      <m:t>𝑝</m:t>
                    </m:r>
                    <m:d>
                      <m:dPr>
                        <m:ctrlPr>
                          <a:rPr lang="en-US" altLang="zh-CN" sz="2400" i="1" smtClean="0">
                            <a:latin typeface="Cambria Math" panose="02040503050406030204" pitchFamily="18" charset="0"/>
                            <a:cs typeface="+mn-cs"/>
                          </a:rPr>
                        </m:ctrlPr>
                      </m:dPr>
                      <m:e>
                        <m:r>
                          <a:rPr lang="en-US" altLang="zh-CN" sz="2400" b="0" i="1" smtClean="0">
                            <a:latin typeface="Cambria Math" panose="02040503050406030204" pitchFamily="18" charset="0"/>
                            <a:cs typeface="+mn-cs"/>
                          </a:rPr>
                          <m:t>𝑦</m:t>
                        </m:r>
                      </m:e>
                      <m:e>
                        <m:r>
                          <a:rPr lang="en-US" altLang="zh-CN" sz="2400" b="0" i="1" smtClean="0">
                            <a:latin typeface="Cambria Math" panose="02040503050406030204" pitchFamily="18" charset="0"/>
                            <a:cs typeface="+mn-cs"/>
                          </a:rPr>
                          <m:t>𝑥</m:t>
                        </m:r>
                      </m:e>
                    </m:d>
                    <m:r>
                      <a:rPr lang="en-US" altLang="zh-CN" sz="2400" b="0" i="1" smtClean="0">
                        <a:latin typeface="Cambria Math" panose="02040503050406030204" pitchFamily="18" charset="0"/>
                        <a:cs typeface="+mn-cs"/>
                      </a:rPr>
                      <m:t>𝑝</m:t>
                    </m:r>
                    <m:r>
                      <a:rPr lang="en-US" altLang="zh-CN" sz="2400" b="0" i="1" smtClean="0">
                        <a:latin typeface="Cambria Math" panose="02040503050406030204" pitchFamily="18" charset="0"/>
                        <a:cs typeface="+mn-cs"/>
                      </a:rPr>
                      <m:t>(</m:t>
                    </m:r>
                    <m:r>
                      <a:rPr lang="en-US" altLang="zh-CN" sz="2400" b="0" i="1" smtClean="0">
                        <a:latin typeface="Cambria Math" panose="02040503050406030204" pitchFamily="18" charset="0"/>
                        <a:cs typeface="+mn-cs"/>
                      </a:rPr>
                      <m:t>𝑥</m:t>
                    </m:r>
                    <m:r>
                      <a:rPr lang="en-US" altLang="zh-CN" sz="2400" b="0" i="1" smtClean="0">
                        <a:latin typeface="Cambria Math" panose="02040503050406030204" pitchFamily="18" charset="0"/>
                        <a:cs typeface="+mn-cs"/>
                      </a:rPr>
                      <m:t>)</m:t>
                    </m:r>
                  </m:oMath>
                </a14:m>
                <a:r>
                  <a:rPr lang="en-US" altLang="zh-CN" sz="2400" dirty="0">
                    <a:latin typeface="+mj-ea"/>
                    <a:cs typeface="+mn-cs"/>
                  </a:rPr>
                  <a:t> ,we can divide the distribution shifts into two categories where </a:t>
                </a:r>
                <a14:m>
                  <m:oMath xmlns:m="http://schemas.openxmlformats.org/officeDocument/2006/math">
                    <m:r>
                      <a:rPr lang="en-US" altLang="zh-CN" sz="2400" b="0" i="1" smtClean="0">
                        <a:latin typeface="Cambria Math" panose="02040503050406030204" pitchFamily="18" charset="0"/>
                        <a:cs typeface="+mn-cs"/>
                      </a:rPr>
                      <m:t>𝑝</m:t>
                    </m:r>
                    <m:d>
                      <m:dPr>
                        <m:ctrlPr>
                          <a:rPr lang="en-US" altLang="zh-CN" sz="2400" i="1" smtClean="0">
                            <a:latin typeface="Cambria Math" panose="02040503050406030204" pitchFamily="18" charset="0"/>
                            <a:cs typeface="+mn-cs"/>
                          </a:rPr>
                        </m:ctrlPr>
                      </m:dPr>
                      <m:e>
                        <m:r>
                          <a:rPr lang="en-US" altLang="zh-CN" sz="2400" b="0" i="1" smtClean="0">
                            <a:latin typeface="Cambria Math" panose="02040503050406030204" pitchFamily="18" charset="0"/>
                            <a:cs typeface="+mn-cs"/>
                          </a:rPr>
                          <m:t>𝑥</m:t>
                        </m:r>
                      </m:e>
                    </m:d>
                  </m:oMath>
                </a14:m>
                <a:r>
                  <a:rPr lang="en-US" altLang="zh-CN" sz="2400" dirty="0">
                    <a:latin typeface="+mj-ea"/>
                    <a:cs typeface="+mn-cs"/>
                  </a:rPr>
                  <a:t> varies or </a:t>
                </a:r>
                <a14:m>
                  <m:oMath xmlns:m="http://schemas.openxmlformats.org/officeDocument/2006/math">
                    <m:r>
                      <a:rPr lang="en-US" altLang="zh-CN" sz="2400" b="0" i="1" smtClean="0">
                        <a:latin typeface="Cambria Math" panose="02040503050406030204" pitchFamily="18" charset="0"/>
                        <a:cs typeface="+mn-cs"/>
                      </a:rPr>
                      <m:t>𝑝</m:t>
                    </m:r>
                    <m:d>
                      <m:dPr>
                        <m:ctrlPr>
                          <a:rPr lang="en-US" altLang="zh-CN" sz="2400" i="1" smtClean="0">
                            <a:latin typeface="Cambria Math" panose="02040503050406030204" pitchFamily="18" charset="0"/>
                            <a:cs typeface="+mn-cs"/>
                          </a:rPr>
                        </m:ctrlPr>
                      </m:dPr>
                      <m:e>
                        <m:r>
                          <a:rPr lang="en-US" altLang="zh-CN" sz="2400" b="0" i="1" smtClean="0">
                            <a:latin typeface="Cambria Math" panose="02040503050406030204" pitchFamily="18" charset="0"/>
                            <a:cs typeface="+mn-cs"/>
                          </a:rPr>
                          <m:t>𝑦</m:t>
                        </m:r>
                      </m:e>
                      <m:e>
                        <m:r>
                          <a:rPr lang="en-US" altLang="zh-CN" sz="2400" b="0" i="1" smtClean="0">
                            <a:latin typeface="Cambria Math" panose="02040503050406030204" pitchFamily="18" charset="0"/>
                            <a:cs typeface="+mn-cs"/>
                          </a:rPr>
                          <m:t>𝑥</m:t>
                        </m:r>
                      </m:e>
                    </m:d>
                  </m:oMath>
                </a14:m>
                <a:r>
                  <a:rPr lang="en-US" altLang="zh-CN" sz="2400" dirty="0">
                    <a:latin typeface="+mj-ea"/>
                    <a:cs typeface="+mn-cs"/>
                  </a:rPr>
                  <a:t> varies (with environments) </a:t>
                </a:r>
              </a:p>
            </p:txBody>
          </p:sp>
        </mc:Choice>
        <mc:Fallback xmlns="">
          <p:sp>
            <p:nvSpPr>
              <p:cNvPr id="6" name="标题 1"/>
              <p:cNvSpPr txBox="1">
                <a:spLocks noRot="1" noChangeAspect="1" noMove="1" noResize="1" noEditPoints="1" noAdjustHandles="1" noChangeArrowheads="1" noChangeShapeType="1" noTextEdit="1"/>
              </p:cNvSpPr>
              <p:nvPr/>
            </p:nvSpPr>
            <p:spPr>
              <a:xfrm>
                <a:off x="481009" y="792214"/>
                <a:ext cx="11297285" cy="763270"/>
              </a:xfrm>
              <a:prstGeom prst="rect">
                <a:avLst/>
              </a:prstGeom>
              <a:blipFill rotWithShape="1">
                <a:blip r:embed="rId4"/>
                <a:stretch>
                  <a:fillRect l="-3" t="-1463" r="3" b="48"/>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2222727" y="1678990"/>
            <a:ext cx="7580136" cy="1958247"/>
          </a:xfrm>
          <a:prstGeom prst="rect">
            <a:avLst/>
          </a:prstGeom>
        </p:spPr>
      </p:pic>
      <p:pic>
        <p:nvPicPr>
          <p:cNvPr id="10" name="图片 9"/>
          <p:cNvPicPr>
            <a:picLocks noChangeAspect="1"/>
          </p:cNvPicPr>
          <p:nvPr/>
        </p:nvPicPr>
        <p:blipFill>
          <a:blip r:embed="rId6"/>
          <a:stretch>
            <a:fillRect/>
          </a:stretch>
        </p:blipFill>
        <p:spPr>
          <a:xfrm>
            <a:off x="2413280" y="3718982"/>
            <a:ext cx="2211742" cy="1582122"/>
          </a:xfrm>
          <a:prstGeom prst="rect">
            <a:avLst/>
          </a:prstGeom>
        </p:spPr>
      </p:pic>
      <p:pic>
        <p:nvPicPr>
          <p:cNvPr id="12" name="图片 11"/>
          <p:cNvPicPr>
            <a:picLocks noChangeAspect="1"/>
          </p:cNvPicPr>
          <p:nvPr/>
        </p:nvPicPr>
        <p:blipFill>
          <a:blip r:embed="rId7"/>
          <a:stretch>
            <a:fillRect/>
          </a:stretch>
        </p:blipFill>
        <p:spPr>
          <a:xfrm>
            <a:off x="7566980" y="3821766"/>
            <a:ext cx="1851141" cy="1446869"/>
          </a:xfrm>
          <a:prstGeom prst="rect">
            <a:avLst/>
          </a:prstGeom>
        </p:spPr>
      </p:pic>
      <p:pic>
        <p:nvPicPr>
          <p:cNvPr id="16" name="图片 15"/>
          <p:cNvPicPr>
            <a:picLocks noChangeAspect="1"/>
          </p:cNvPicPr>
          <p:nvPr/>
        </p:nvPicPr>
        <p:blipFill>
          <a:blip r:embed="rId8"/>
          <a:stretch>
            <a:fillRect/>
          </a:stretch>
        </p:blipFill>
        <p:spPr>
          <a:xfrm>
            <a:off x="1855813" y="5501006"/>
            <a:ext cx="2959307" cy="487892"/>
          </a:xfrm>
          <a:prstGeom prst="rect">
            <a:avLst/>
          </a:prstGeom>
        </p:spPr>
      </p:pic>
      <p:pic>
        <p:nvPicPr>
          <p:cNvPr id="18" name="图片 17"/>
          <p:cNvPicPr>
            <a:picLocks noChangeAspect="1"/>
          </p:cNvPicPr>
          <p:nvPr/>
        </p:nvPicPr>
        <p:blipFill>
          <a:blip r:embed="rId9"/>
          <a:stretch>
            <a:fillRect/>
          </a:stretch>
        </p:blipFill>
        <p:spPr>
          <a:xfrm>
            <a:off x="6593370" y="5478033"/>
            <a:ext cx="4407839" cy="487891"/>
          </a:xfrm>
          <a:prstGeom prst="rect">
            <a:avLst/>
          </a:prstGeom>
        </p:spPr>
      </p:pic>
      <p:pic>
        <p:nvPicPr>
          <p:cNvPr id="22" name="图片 21"/>
          <p:cNvPicPr>
            <a:picLocks noChangeAspect="1"/>
          </p:cNvPicPr>
          <p:nvPr/>
        </p:nvPicPr>
        <p:blipFill>
          <a:blip r:embed="rId10"/>
          <a:stretch>
            <a:fillRect/>
          </a:stretch>
        </p:blipFill>
        <p:spPr>
          <a:xfrm>
            <a:off x="168141" y="1773267"/>
            <a:ext cx="1562989" cy="1863970"/>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1001875" y="6064431"/>
                <a:ext cx="4708460" cy="681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dirty="0"/>
              </a:p>
              <a:p>
                <a:pPr algn="ctr"/>
                <a:r>
                  <a:rPr lang="en-US" altLang="zh-CN" dirty="0"/>
                  <a:t>Because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01875" y="6064431"/>
                <a:ext cx="4708460" cy="681982"/>
              </a:xfrm>
              <a:prstGeom prst="rect">
                <a:avLst/>
              </a:prstGeom>
              <a:blipFill rotWithShape="1">
                <a:blip r:embed="rId11"/>
                <a:stretch>
                  <a:fillRect l="-10" t="-27" r="9"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844385" y="5958179"/>
                <a:ext cx="6185884" cy="681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e>
                      </m:d>
                    </m:oMath>
                  </m:oMathPara>
                </a14:m>
                <a:endParaRPr lang="en-US" altLang="zh-CN" b="0" dirty="0"/>
              </a:p>
              <a:p>
                <a:pPr algn="ctr"/>
                <a:r>
                  <a:rPr lang="en-US" altLang="zh-CN" dirty="0"/>
                  <a:t>Because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844385" y="5958179"/>
                <a:ext cx="6185884" cy="681982"/>
              </a:xfrm>
              <a:prstGeom prst="rect">
                <a:avLst/>
              </a:prstGeom>
              <a:blipFill rotWithShape="1">
                <a:blip r:embed="rId12"/>
                <a:stretch>
                  <a:fillRect l="-8" t="-89" r="3" b="88"/>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6</a:t>
            </a:fld>
            <a:endParaRPr lang="zh-CN" altLang="en-US" dirty="0"/>
          </a:p>
        </p:txBody>
      </p:sp>
      <p:sp>
        <p:nvSpPr>
          <p:cNvPr id="6" name="标题 1"/>
          <p:cNvSpPr txBox="1"/>
          <p:nvPr/>
        </p:nvSpPr>
        <p:spPr>
          <a:xfrm>
            <a:off x="481009" y="792214"/>
            <a:ext cx="11297285" cy="7632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j-ea"/>
                <a:cs typeface="+mn-cs"/>
              </a:rPr>
              <a:t>Distribution shifts in real-world datasets:</a:t>
            </a:r>
          </a:p>
        </p:txBody>
      </p:sp>
      <p:pic>
        <p:nvPicPr>
          <p:cNvPr id="3" name="图片 2"/>
          <p:cNvPicPr>
            <a:picLocks noChangeAspect="1"/>
          </p:cNvPicPr>
          <p:nvPr/>
        </p:nvPicPr>
        <p:blipFill>
          <a:blip r:embed="rId4"/>
          <a:stretch>
            <a:fillRect/>
          </a:stretch>
        </p:blipFill>
        <p:spPr>
          <a:xfrm>
            <a:off x="5791034" y="1779021"/>
            <a:ext cx="6048410" cy="1562542"/>
          </a:xfrm>
          <a:prstGeom prst="rect">
            <a:avLst/>
          </a:prstGeom>
        </p:spPr>
      </p:pic>
      <p:pic>
        <p:nvPicPr>
          <p:cNvPr id="16" name="图片 15"/>
          <p:cNvPicPr>
            <a:picLocks noChangeAspect="1"/>
          </p:cNvPicPr>
          <p:nvPr/>
        </p:nvPicPr>
        <p:blipFill>
          <a:blip r:embed="rId5"/>
          <a:stretch>
            <a:fillRect/>
          </a:stretch>
        </p:blipFill>
        <p:spPr>
          <a:xfrm>
            <a:off x="5791034" y="3931032"/>
            <a:ext cx="2959307" cy="487892"/>
          </a:xfrm>
          <a:prstGeom prst="rect">
            <a:avLst/>
          </a:prstGeom>
        </p:spPr>
      </p:pic>
      <p:pic>
        <p:nvPicPr>
          <p:cNvPr id="18" name="图片 17"/>
          <p:cNvPicPr>
            <a:picLocks noChangeAspect="1"/>
          </p:cNvPicPr>
          <p:nvPr/>
        </p:nvPicPr>
        <p:blipFill>
          <a:blip r:embed="rId6"/>
          <a:stretch>
            <a:fillRect/>
          </a:stretch>
        </p:blipFill>
        <p:spPr>
          <a:xfrm>
            <a:off x="5791034" y="4658619"/>
            <a:ext cx="4804660" cy="531814"/>
          </a:xfrm>
          <a:prstGeom prst="rect">
            <a:avLst/>
          </a:prstGeom>
        </p:spPr>
      </p:pic>
      <p:pic>
        <p:nvPicPr>
          <p:cNvPr id="8" name="图片 7"/>
          <p:cNvPicPr>
            <a:picLocks noChangeAspect="1"/>
          </p:cNvPicPr>
          <p:nvPr/>
        </p:nvPicPr>
        <p:blipFill>
          <a:blip r:embed="rId7"/>
          <a:stretch>
            <a:fillRect/>
          </a:stretch>
        </p:blipFill>
        <p:spPr>
          <a:xfrm>
            <a:off x="183183" y="1503892"/>
            <a:ext cx="5210175" cy="4257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452755" y="300355"/>
            <a:ext cx="8344535" cy="460375"/>
          </a:xfrm>
          <a:prstGeom prst="rect">
            <a:avLst/>
          </a:prstGeom>
          <a:noFill/>
        </p:spPr>
        <p:txBody>
          <a:bodyPr wrap="square" rtlCol="0">
            <a:spAutoFit/>
          </a:bodyPr>
          <a:lstStyle/>
          <a:p>
            <a:r>
              <a:rPr lang="en-US" altLang="zh-CN" sz="2400" b="1" dirty="0">
                <a:solidFill>
                  <a:schemeClr val="accent1"/>
                </a:solidFill>
                <a:latin typeface="+mj-ea"/>
                <a:ea typeface="+mj-ea"/>
              </a:rPr>
              <a:t>Introduction</a:t>
            </a:r>
            <a:endParaRPr sz="2400" b="1" dirty="0">
              <a:solidFill>
                <a:schemeClr val="accent1"/>
              </a:solidFill>
              <a:latin typeface="+mj-ea"/>
              <a:ea typeface="+mj-ea"/>
            </a:endParaRPr>
          </a:p>
        </p:txBody>
      </p:sp>
      <p:pic>
        <p:nvPicPr>
          <p:cNvPr id="95" name="图片 94" descr="黑白色的标志&#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081" y="329205"/>
            <a:ext cx="1322213" cy="372455"/>
          </a:xfrm>
          <a:prstGeom prst="rect">
            <a:avLst/>
          </a:prstGeom>
        </p:spPr>
      </p:pic>
      <p:sp>
        <p:nvSpPr>
          <p:cNvPr id="2" name="灯片编号占位符 1"/>
          <p:cNvSpPr>
            <a:spLocks noGrp="1"/>
          </p:cNvSpPr>
          <p:nvPr>
            <p:ph type="sldNum" sz="quarter" idx="12"/>
          </p:nvPr>
        </p:nvSpPr>
        <p:spPr/>
        <p:txBody>
          <a:bodyPr/>
          <a:lstStyle/>
          <a:p>
            <a:fld id="{CCBA9D17-A0D3-409F-BFF9-E5BAE63FEE36}" type="slidenum">
              <a:rPr lang="zh-CN" altLang="en-US" smtClean="0"/>
              <a:t>7</a:t>
            </a:fld>
            <a:endParaRPr lang="zh-CN" altLang="en-US" dirty="0"/>
          </a:p>
        </p:txBody>
      </p:sp>
      <p:sp>
        <p:nvSpPr>
          <p:cNvPr id="6" name="标题 1"/>
          <p:cNvSpPr txBox="1"/>
          <p:nvPr/>
        </p:nvSpPr>
        <p:spPr>
          <a:xfrm>
            <a:off x="481009" y="792213"/>
            <a:ext cx="11297285" cy="519181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j-ea"/>
                <a:cs typeface="+mn-cs"/>
              </a:rPr>
              <a:t>Empirical evaluation: </a:t>
            </a:r>
            <a:r>
              <a:rPr lang="en-US" altLang="zh-CN" sz="2400" b="1" dirty="0">
                <a:latin typeface="+mj-ea"/>
                <a:cs typeface="+mn-cs"/>
              </a:rPr>
              <a:t>no method works consistently well on both kinds of distribution shift</a:t>
            </a:r>
          </a:p>
        </p:txBody>
      </p:sp>
      <p:pic>
        <p:nvPicPr>
          <p:cNvPr id="5" name="图片 4"/>
          <p:cNvPicPr>
            <a:picLocks noChangeAspect="1"/>
          </p:cNvPicPr>
          <p:nvPr/>
        </p:nvPicPr>
        <p:blipFill>
          <a:blip r:embed="rId4"/>
          <a:stretch>
            <a:fillRect/>
          </a:stretch>
        </p:blipFill>
        <p:spPr>
          <a:xfrm>
            <a:off x="232723" y="1936102"/>
            <a:ext cx="5506448" cy="3103984"/>
          </a:xfrm>
          <a:prstGeom prst="rect">
            <a:avLst/>
          </a:prstGeom>
        </p:spPr>
      </p:pic>
      <p:pic>
        <p:nvPicPr>
          <p:cNvPr id="13" name="图片 12"/>
          <p:cNvPicPr>
            <a:picLocks noChangeAspect="1"/>
          </p:cNvPicPr>
          <p:nvPr/>
        </p:nvPicPr>
        <p:blipFill>
          <a:blip r:embed="rId5"/>
          <a:stretch>
            <a:fillRect/>
          </a:stretch>
        </p:blipFill>
        <p:spPr>
          <a:xfrm>
            <a:off x="5987456" y="1952999"/>
            <a:ext cx="5880693" cy="3269913"/>
          </a:xfrm>
          <a:prstGeom prst="rect">
            <a:avLst/>
          </a:prstGeom>
        </p:spPr>
      </p:pic>
      <p:sp>
        <p:nvSpPr>
          <p:cNvPr id="14" name="矩形 13"/>
          <p:cNvSpPr/>
          <p:nvPr/>
        </p:nvSpPr>
        <p:spPr>
          <a:xfrm>
            <a:off x="10562253" y="2226906"/>
            <a:ext cx="1305896" cy="227044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3584" y="-241003"/>
            <a:ext cx="7357162" cy="7340006"/>
            <a:chOff x="2105799" y="20055838"/>
            <a:chExt cx="6748090" cy="6732363"/>
          </a:xfrm>
          <a:solidFill>
            <a:schemeClr val="accent1">
              <a:alpha val="10000"/>
            </a:schemeClr>
          </a:solidFill>
        </p:grpSpPr>
        <p:sp>
          <p:nvSpPr>
            <p:cNvPr id="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30" name="文本框 29"/>
          <p:cNvSpPr txBox="1"/>
          <p:nvPr/>
        </p:nvSpPr>
        <p:spPr>
          <a:xfrm>
            <a:off x="5503747" y="2008486"/>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a:t>
            </a:r>
            <a:r>
              <a:rPr lang="en-US" altLang="zh-CN" sz="3600" spc="150" dirty="0">
                <a:solidFill>
                  <a:srgbClr val="595959"/>
                </a:solidFill>
                <a:latin typeface="Arial" panose="020B0604020202020204" pitchFamily="34" charset="0"/>
                <a:ea typeface="微软雅黑" panose="020B0503020204020204" charset="-122"/>
                <a:cs typeface="+mn-ea"/>
                <a:sym typeface="Arial" panose="020B0604020202020204" pitchFamily="34" charset="0"/>
              </a:rPr>
              <a:t>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文本框 30"/>
          <p:cNvSpPr txBox="1"/>
          <p:nvPr/>
        </p:nvSpPr>
        <p:spPr>
          <a:xfrm>
            <a:off x="5401945" y="2980055"/>
            <a:ext cx="6705972" cy="3338764"/>
          </a:xfrm>
          <a:prstGeom prst="rect">
            <a:avLst/>
          </a:prstGeom>
          <a:noFill/>
        </p:spPr>
        <p:txBody>
          <a:bodyPr wrap="square" rtlCol="0">
            <a:no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An Invariant Learning Example: </a:t>
            </a:r>
            <a:r>
              <a:rPr kumimoji="0" lang="en-US" altLang="zh-CN" sz="3200" b="1" i="0" u="none" strike="noStrike" kern="1200" cap="none" spc="300" normalizeH="0" baseline="0" noProof="0" dirty="0" err="1">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MatchDG</a:t>
            </a:r>
            <a:r>
              <a:rPr kumimoji="0" lang="en-US" altLang="zh-CN"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rPr>
              <a:t> (ICML 2021)</a:t>
            </a:r>
            <a:endParaRPr kumimoji="0" lang="zh-CN" altLang="en-US" sz="32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矩形 31"/>
          <p:cNvSpPr/>
          <p:nvPr/>
        </p:nvSpPr>
        <p:spPr>
          <a:xfrm flipV="1">
            <a:off x="5535930" y="2751455"/>
            <a:ext cx="2308225" cy="7620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Arial" panose="020B0604020202020204" pitchFamily="34" charset="0"/>
              </a:rPr>
              <a:t>2.1 Background</a:t>
            </a:r>
            <a:endParaRPr lang="zh-CN" altLang="en-US"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10" name="灯片编号占位符 9"/>
          <p:cNvSpPr>
            <a:spLocks noGrp="1"/>
          </p:cNvSpPr>
          <p:nvPr>
            <p:ph type="sldNum" sz="quarter" idx="4"/>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9</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36" name="TextBox 21"/>
          <p:cNvSpPr txBox="1">
            <a:spLocks noChangeArrowheads="1"/>
          </p:cNvSpPr>
          <p:nvPr/>
        </p:nvSpPr>
        <p:spPr bwMode="auto">
          <a:xfrm>
            <a:off x="3411393" y="2217906"/>
            <a:ext cx="7831027" cy="116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0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Learning a machine learning model that can </a:t>
            </a:r>
          </a:p>
          <a:p>
            <a:pPr algn="just" eaLnBrk="1" hangingPunct="1">
              <a:lnSpc>
                <a:spcPct val="120000"/>
              </a:lnSpc>
            </a:pPr>
            <a:r>
              <a:rPr lang="en-US" altLang="zh-CN" sz="2000" b="1" dirty="0">
                <a:solidFill>
                  <a:schemeClr val="accent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generalize to unseen data distributions (domains)</a:t>
            </a:r>
            <a:r>
              <a:rPr lang="en-US" altLang="zh-CN" sz="2000" dirty="0">
                <a:solidFill>
                  <a:schemeClr val="accent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a:t>
            </a:r>
          </a:p>
          <a:p>
            <a:pPr algn="just" eaLnBrk="1" hangingPunct="1">
              <a:lnSpc>
                <a:spcPct val="120000"/>
              </a:lnSpc>
            </a:pPr>
            <a:r>
              <a:rPr lang="en-US" altLang="zh-CN" sz="2000" dirty="0">
                <a:solidFill>
                  <a:srgbClr val="000000"/>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after training on more than one data distributions (domains).</a:t>
            </a:r>
          </a:p>
        </p:txBody>
      </p:sp>
      <p:sp>
        <p:nvSpPr>
          <p:cNvPr id="37" name="TextBox 21"/>
          <p:cNvSpPr txBox="1">
            <a:spLocks noChangeArrowheads="1"/>
          </p:cNvSpPr>
          <p:nvPr/>
        </p:nvSpPr>
        <p:spPr bwMode="auto">
          <a:xfrm>
            <a:off x="975287" y="2447168"/>
            <a:ext cx="20600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Domain</a:t>
            </a:r>
          </a:p>
          <a:p>
            <a:pPr algn="ctr" eaLnBrk="1" hangingPunct="1"/>
            <a:r>
              <a:rPr lang="en-US"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Generalization</a:t>
            </a:r>
            <a:endParaRPr lang="zh-CN"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cxnSp>
        <p:nvCxnSpPr>
          <p:cNvPr id="38" name="直接连接符 37"/>
          <p:cNvCxnSpPr/>
          <p:nvPr/>
        </p:nvCxnSpPr>
        <p:spPr>
          <a:xfrm>
            <a:off x="3160720" y="2273683"/>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21"/>
          <p:cNvSpPr txBox="1">
            <a:spLocks noChangeArrowheads="1"/>
          </p:cNvSpPr>
          <p:nvPr/>
        </p:nvSpPr>
        <p:spPr bwMode="auto">
          <a:xfrm>
            <a:off x="3426729" y="4098671"/>
            <a:ext cx="7831027"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the different domains share some </a:t>
            </a:r>
            <a:r>
              <a:rPr lang="en-US" altLang="zh-CN" sz="2000" b="1" dirty="0">
                <a:solidFill>
                  <a:schemeClr val="accent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“stable” features </a:t>
            </a:r>
          </a:p>
          <a:p>
            <a:pPr algn="just" eaLnBrk="1" hangingPunct="1">
              <a:lnSpc>
                <a:spcPct val="12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whose relationship with the output is invariant across domains </a:t>
            </a:r>
          </a:p>
          <a:p>
            <a:pPr algn="just" eaLnBrk="1" hangingPunct="1">
              <a:lnSpc>
                <a:spcPct val="120000"/>
              </a:lnSpc>
            </a:pPr>
            <a:r>
              <a:rPr lang="en-US" altLang="zh-CN" sz="20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and the goal is to </a:t>
            </a:r>
            <a:r>
              <a:rPr lang="en-US" altLang="zh-CN" sz="2000" b="1" dirty="0">
                <a:solidFill>
                  <a:schemeClr val="accent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learn those features</a:t>
            </a:r>
            <a:r>
              <a:rPr lang="en-US" altLang="zh-CN" sz="2000" dirty="0">
                <a:solidFill>
                  <a:schemeClr val="accent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p>
        </p:txBody>
      </p:sp>
      <p:sp>
        <p:nvSpPr>
          <p:cNvPr id="41" name="TextBox 21"/>
          <p:cNvSpPr txBox="1">
            <a:spLocks noChangeArrowheads="1"/>
          </p:cNvSpPr>
          <p:nvPr/>
        </p:nvSpPr>
        <p:spPr bwMode="auto">
          <a:xfrm>
            <a:off x="1383819" y="4328990"/>
            <a:ext cx="12430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Key</a:t>
            </a:r>
          </a:p>
          <a:p>
            <a:pPr algn="ctr" eaLnBrk="1" hangingPunct="1"/>
            <a:r>
              <a:rPr lang="en-US"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Insight</a:t>
            </a:r>
            <a:endParaRPr lang="zh-CN" altLang="zh-CN" sz="2000" b="1" dirty="0">
              <a:solidFill>
                <a:srgbClr val="9A000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cxnSp>
        <p:nvCxnSpPr>
          <p:cNvPr id="42" name="直接连接符 41"/>
          <p:cNvCxnSpPr/>
          <p:nvPr/>
        </p:nvCxnSpPr>
        <p:spPr>
          <a:xfrm>
            <a:off x="3160720" y="4178422"/>
            <a:ext cx="0" cy="1088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I1NmU0ZGViM2YyMGZhMjVhMTA3ZDUzNzI5MzUzYmIifQ=="/>
  <p:tag name="KSO_WPP_MARK_KEY" val="b56e1381-84b9-4db3-88c6-fe5e7789529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5140,&quot;width&quot;:451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北京大学-红色主题">
      <a:dk1>
        <a:sysClr val="windowText" lastClr="000000"/>
      </a:dk1>
      <a:lt1>
        <a:sysClr val="window" lastClr="FFFFFF"/>
      </a:lt1>
      <a:dk2>
        <a:srgbClr val="44546A"/>
      </a:dk2>
      <a:lt2>
        <a:srgbClr val="E7E6E6"/>
      </a:lt2>
      <a:accent1>
        <a:srgbClr val="94070A"/>
      </a:accent1>
      <a:accent2>
        <a:srgbClr val="D7C8B5"/>
      </a:accent2>
      <a:accent3>
        <a:srgbClr val="A5A5A5"/>
      </a:accent3>
      <a:accent4>
        <a:srgbClr val="0B4065"/>
      </a:accent4>
      <a:accent5>
        <a:srgbClr val="5B9BD5"/>
      </a:accent5>
      <a:accent6>
        <a:srgbClr val="70AD47"/>
      </a:accent6>
      <a:hlink>
        <a:srgbClr val="94070A"/>
      </a:hlink>
      <a:folHlink>
        <a:srgbClr val="954F72"/>
      </a:folHlink>
    </a:clrScheme>
    <a:fontScheme name="loawae3m">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1945</Words>
  <Application>Microsoft Office PowerPoint</Application>
  <PresentationFormat>宽屏</PresentationFormat>
  <Paragraphs>258</Paragraphs>
  <Slides>37</Slides>
  <Notes>33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华文中宋</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 Background</vt:lpstr>
      <vt:lpstr>2.1 Related Work – terms and notations</vt:lpstr>
      <vt:lpstr>2.2 Related Work – Previous methods</vt:lpstr>
      <vt:lpstr>2.3 Related Work - Drawback</vt:lpstr>
      <vt:lpstr>2.3 Method</vt:lpstr>
      <vt:lpstr>2.3 Method</vt:lpstr>
      <vt:lpstr>2.3 Method</vt:lpstr>
      <vt:lpstr>4. Conclusion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王启迅</dc:creator>
  <cp:lastModifiedBy>启迅 王</cp:lastModifiedBy>
  <cp:revision>20</cp:revision>
  <dcterms:created xsi:type="dcterms:W3CDTF">2023-05-24T02:57:00Z</dcterms:created>
  <dcterms:modified xsi:type="dcterms:W3CDTF">2024-05-21T11:07:20Z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EA0017FB4E2B431186390D25F3C4F166_12</vt:lpwstr>
  </property>
  <property fmtid="{D5CDD505-2E9C-101B-9397-08002B2CF9AE}" pid="3" name="KSOProductBuildVer">
    <vt:lpwstr>2052-12.1.0.16729</vt:lpwstr>
  </property>
</Properties>
</file>